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393" r:id="rId3"/>
    <p:sldId id="475" r:id="rId4"/>
    <p:sldId id="495" r:id="rId5"/>
    <p:sldId id="496" r:id="rId6"/>
    <p:sldId id="509" r:id="rId7"/>
    <p:sldId id="384" r:id="rId8"/>
    <p:sldId id="486" r:id="rId9"/>
    <p:sldId id="504" r:id="rId10"/>
    <p:sldId id="516" r:id="rId11"/>
    <p:sldId id="506" r:id="rId12"/>
    <p:sldId id="515" r:id="rId13"/>
    <p:sldId id="487" r:id="rId14"/>
    <p:sldId id="498" r:id="rId15"/>
    <p:sldId id="517" r:id="rId16"/>
    <p:sldId id="510" r:id="rId17"/>
    <p:sldId id="513" r:id="rId18"/>
    <p:sldId id="488" r:id="rId19"/>
    <p:sldId id="514" r:id="rId20"/>
    <p:sldId id="307"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EF4D9EF-BD6A-48A4-AB35-9813331F0F44}">
          <p14:sldIdLst>
            <p14:sldId id="256"/>
            <p14:sldId id="393"/>
            <p14:sldId id="475"/>
            <p14:sldId id="495"/>
            <p14:sldId id="496"/>
            <p14:sldId id="509"/>
            <p14:sldId id="384"/>
            <p14:sldId id="486"/>
            <p14:sldId id="504"/>
            <p14:sldId id="516"/>
            <p14:sldId id="506"/>
            <p14:sldId id="515"/>
            <p14:sldId id="487"/>
            <p14:sldId id="498"/>
            <p14:sldId id="517"/>
            <p14:sldId id="510"/>
            <p14:sldId id="513"/>
            <p14:sldId id="488"/>
            <p14:sldId id="514"/>
            <p14:sldId id="307"/>
          </p14:sldIdLst>
        </p14:section>
      </p14:sectionLst>
    </p:ext>
    <p:ext uri="{EFAFB233-063F-42B5-8137-9DF3F51BA10A}">
      <p15:sldGuideLst xmlns:p15="http://schemas.microsoft.com/office/powerpoint/2012/main">
        <p15:guide id="1" orient="horz" pos="2205" userDrawn="1">
          <p15:clr>
            <a:srgbClr val="A4A3A4"/>
          </p15:clr>
        </p15:guide>
        <p15:guide id="2" pos="46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el Garcia" initials="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E1E1"/>
    <a:srgbClr val="346EE5"/>
    <a:srgbClr val="870078"/>
    <a:srgbClr val="6A005F"/>
    <a:srgbClr val="445469"/>
    <a:srgbClr val="FCDCEF"/>
    <a:srgbClr val="DCC5E7"/>
    <a:srgbClr val="2894B6"/>
    <a:srgbClr val="A6A6A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66284" autoAdjust="0"/>
  </p:normalViewPr>
  <p:slideViewPr>
    <p:cSldViewPr snapToGrid="0" showGuides="1">
      <p:cViewPr varScale="1">
        <p:scale>
          <a:sx n="72" d="100"/>
          <a:sy n="72" d="100"/>
        </p:scale>
        <p:origin x="2152" y="200"/>
      </p:cViewPr>
      <p:guideLst>
        <p:guide orient="horz" pos="2205"/>
        <p:guide pos="4656"/>
      </p:guideLst>
    </p:cSldViewPr>
  </p:slideViewPr>
  <p:outlineViewPr>
    <p:cViewPr>
      <p:scale>
        <a:sx n="33" d="100"/>
        <a:sy n="33" d="100"/>
      </p:scale>
      <p:origin x="0" y="-29"/>
    </p:cViewPr>
  </p:outlineViewPr>
  <p:notesTextViewPr>
    <p:cViewPr>
      <p:scale>
        <a:sx n="1" d="1"/>
        <a:sy n="1" d="1"/>
      </p:scale>
      <p:origin x="0" y="0"/>
    </p:cViewPr>
  </p:notesTextViewPr>
  <p:sorterViewPr>
    <p:cViewPr>
      <p:scale>
        <a:sx n="120" d="100"/>
        <a:sy n="120" d="100"/>
      </p:scale>
      <p:origin x="0" y="3360"/>
    </p:cViewPr>
  </p:sorterViewPr>
  <p:notesViewPr>
    <p:cSldViewPr snapToGrid="0">
      <p:cViewPr varScale="1">
        <p:scale>
          <a:sx n="72" d="100"/>
          <a:sy n="72" d="100"/>
        </p:scale>
        <p:origin x="301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05509AF-FFFE-40E2-ACCC-D94A42824C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9924B17-223D-462C-A63A-C3C56A006A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57D45F-9B06-4FD6-B80D-63AF92FC02D4}" type="datetimeFigureOut">
              <a:rPr lang="zh-CN" altLang="en-US" smtClean="0"/>
              <a:t>2022/1/10</a:t>
            </a:fld>
            <a:endParaRPr lang="zh-CN" altLang="en-US"/>
          </a:p>
        </p:txBody>
      </p:sp>
      <p:sp>
        <p:nvSpPr>
          <p:cNvPr id="4" name="页脚占位符 3">
            <a:extLst>
              <a:ext uri="{FF2B5EF4-FFF2-40B4-BE49-F238E27FC236}">
                <a16:creationId xmlns:a16="http://schemas.microsoft.com/office/drawing/2014/main" id="{7F2CCF11-9C79-4761-9F00-C8870F6164D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17934F1-5308-4C99-BEF9-29253D9CE9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33F7F3-BE4C-4D86-9918-24458AE0A277}" type="slidenum">
              <a:rPr lang="zh-CN" altLang="en-US" smtClean="0"/>
              <a:t>‹#›</a:t>
            </a:fld>
            <a:endParaRPr lang="zh-CN" altLang="en-US"/>
          </a:p>
        </p:txBody>
      </p:sp>
    </p:spTree>
    <p:extLst>
      <p:ext uri="{BB962C8B-B14F-4D97-AF65-F5344CB8AC3E}">
        <p14:creationId xmlns:p14="http://schemas.microsoft.com/office/powerpoint/2010/main" val="4233524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t>2022/1/10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t>‹#›</a:t>
            </a:fld>
            <a:endParaRPr lang="zh-CN" altLang="en-US"/>
          </a:p>
        </p:txBody>
      </p:sp>
    </p:spTree>
    <p:extLst>
      <p:ext uri="{BB962C8B-B14F-4D97-AF65-F5344CB8AC3E}">
        <p14:creationId xmlns:p14="http://schemas.microsoft.com/office/powerpoint/2010/main" val="393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我们有什么样的标签？</a:t>
            </a:r>
            <a:endParaRPr kumimoji="1" lang="en-US" altLang="zh-CN" dirty="0"/>
          </a:p>
          <a:p>
            <a:r>
              <a:rPr kumimoji="1" lang="zh-CN" altLang="en-US" dirty="0"/>
              <a:t>团队在领域里面的印象</a:t>
            </a:r>
            <a:endParaRPr kumimoji="1" lang="en-US" altLang="zh-CN" dirty="0"/>
          </a:p>
          <a:p>
            <a:r>
              <a:rPr kumimoji="1" lang="zh-CN" altLang="en-US" dirty="0"/>
              <a:t>以终为始</a:t>
            </a:r>
            <a:endParaRPr kumimoji="1" lang="en-US" altLang="zh-CN" dirty="0"/>
          </a:p>
          <a:p>
            <a:r>
              <a:rPr kumimoji="1" lang="zh-CN" altLang="en-US" dirty="0"/>
              <a:t>国际标准、产业现状</a:t>
            </a:r>
            <a:r>
              <a:rPr kumimoji="1" lang="en-US" altLang="zh-CN" dirty="0"/>
              <a:t>(</a:t>
            </a:r>
            <a:r>
              <a:rPr kumimoji="1" lang="zh-CN" altLang="en-US" dirty="0"/>
              <a:t>国内与国外的区别</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a:t>
            </a:fld>
            <a:endParaRPr lang="zh-CN" altLang="en-US"/>
          </a:p>
        </p:txBody>
      </p:sp>
    </p:spTree>
    <p:extLst>
      <p:ext uri="{BB962C8B-B14F-4D97-AF65-F5344CB8AC3E}">
        <p14:creationId xmlns:p14="http://schemas.microsoft.com/office/powerpoint/2010/main" val="3232528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10</a:t>
            </a:fld>
            <a:endParaRPr lang="zh-CN" altLang="en-US"/>
          </a:p>
        </p:txBody>
      </p:sp>
    </p:spTree>
    <p:extLst>
      <p:ext uri="{BB962C8B-B14F-4D97-AF65-F5344CB8AC3E}">
        <p14:creationId xmlns:p14="http://schemas.microsoft.com/office/powerpoint/2010/main" val="172672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4-22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version: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port: 7054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cors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enabled: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origins: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debug: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crlsizelimit</a:t>
            </a:r>
            <a:r>
              <a:rPr kumimoji="1" lang="en-US" altLang="zh-CN" dirty="0"/>
              <a:t>: 512000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enabled: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clientauth</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type: </a:t>
            </a:r>
            <a:r>
              <a:rPr kumimoji="1" lang="en-US" altLang="zh-CN" dirty="0" err="1"/>
              <a:t>noclientcert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chainfile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reenrollIgnoreCertExpiry</a:t>
            </a:r>
            <a:r>
              <a:rPr kumimoji="1" lang="en-US" altLang="zh-CN" dirty="0"/>
              <a:t>: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crl</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expiry: 24h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registry: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maxenrollments</a:t>
            </a:r>
            <a:r>
              <a:rPr kumimoji="1" lang="en-US" altLang="zh-CN" dirty="0"/>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identities: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name: &lt;&lt;&lt;ADMIN&gt;&gt;&gt;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pass: &lt;&lt;&lt;ADMINPW&gt;&gt;&gt;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type: client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affiliation: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attrs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hf.Registrar.Roles</a:t>
            </a:r>
            <a:r>
              <a:rPr kumimoji="1"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hf.Registrar.DelegateRoles</a:t>
            </a:r>
            <a:r>
              <a:rPr kumimoji="1"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hf.Revoker</a:t>
            </a:r>
            <a:r>
              <a:rPr kumimoji="1" lang="en-US" altLang="zh-CN" dirty="0"/>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hf.IntermediateCA</a:t>
            </a:r>
            <a:r>
              <a:rPr kumimoji="1" lang="en-US" altLang="zh-CN" dirty="0"/>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hf.GenCRL</a:t>
            </a:r>
            <a:r>
              <a:rPr kumimoji="1" lang="en-US" altLang="zh-CN" dirty="0"/>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hf.Registrar.Attributes</a:t>
            </a:r>
            <a:r>
              <a:rPr kumimoji="1"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hf.AffiliationMgr</a:t>
            </a:r>
            <a:r>
              <a:rPr kumimoji="1" lang="en-US" altLang="zh-CN" dirty="0"/>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db</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type: sqlite3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datasource</a:t>
            </a:r>
            <a:r>
              <a:rPr kumimoji="1" lang="en-US" altLang="zh-CN" dirty="0"/>
              <a:t>: fabric-ca-</a:t>
            </a:r>
            <a:r>
              <a:rPr kumimoji="1" lang="en-US" altLang="zh-CN" dirty="0" err="1"/>
              <a:t>server.db</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enabled: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client: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ldap</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enabled: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url</a:t>
            </a:r>
            <a:r>
              <a:rPr kumimoji="1" lang="en-US" altLang="zh-CN" dirty="0"/>
              <a:t>: </a:t>
            </a:r>
            <a:r>
              <a:rPr kumimoji="1" lang="en-US" altLang="zh-CN" dirty="0" err="1"/>
              <a:t>ldap</a:t>
            </a:r>
            <a:r>
              <a:rPr kumimoji="1" lang="en-US" altLang="zh-CN" dirty="0"/>
              <a:t>://&lt;</a:t>
            </a:r>
            <a:r>
              <a:rPr kumimoji="1" lang="en-US" altLang="zh-CN" dirty="0" err="1"/>
              <a:t>adminDN</a:t>
            </a:r>
            <a:r>
              <a:rPr kumimoji="1" lang="en-US" altLang="zh-CN" dirty="0"/>
              <a:t>&gt;:&lt;</a:t>
            </a:r>
            <a:r>
              <a:rPr kumimoji="1" lang="en-US" altLang="zh-CN" dirty="0" err="1"/>
              <a:t>adminPassword</a:t>
            </a:r>
            <a:r>
              <a:rPr kumimoji="1" lang="en-US" altLang="zh-CN" dirty="0"/>
              <a:t>&gt;@&lt;host&gt;:&lt;port&gt;/&lt;base&gt;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client: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attribute: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names: ['</a:t>
            </a:r>
            <a:r>
              <a:rPr kumimoji="1" lang="en-US" altLang="zh-CN" dirty="0" err="1"/>
              <a:t>uid</a:t>
            </a:r>
            <a:r>
              <a:rPr kumimoji="1" lang="en-US" altLang="zh-CN" dirty="0"/>
              <a:t>','member']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converters: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maps: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groups: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affiliations: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org1: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department1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department2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org2: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department1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signing: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usage: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digital signature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expiry: 8760h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profiles: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usage: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cert 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a:t>
            </a:r>
            <a:r>
              <a:rPr kumimoji="1" lang="en-US" altLang="zh-CN" dirty="0" err="1"/>
              <a:t>crl</a:t>
            </a:r>
            <a:r>
              <a:rPr kumimoji="1" lang="en-US" altLang="zh-CN" dirty="0"/>
              <a:t> 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expiry: 43800h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caconstraint</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isca</a:t>
            </a:r>
            <a:r>
              <a:rPr kumimoji="1" lang="en-US" altLang="zh-CN" dirty="0"/>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maxpathlen</a:t>
            </a:r>
            <a:r>
              <a:rPr kumimoji="1" lang="en-US" altLang="zh-CN" dirty="0"/>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usage: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signing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key encipherment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server auth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client auth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key agreement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expiry: 8760h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csr</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cn</a:t>
            </a:r>
            <a:r>
              <a:rPr kumimoji="1" lang="en-US" altLang="zh-CN" dirty="0"/>
              <a:t>: &lt;&lt;&lt;COMMONNAME&gt;&gt;&gt;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keyrequest</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algo: </a:t>
            </a:r>
            <a:r>
              <a:rPr kumimoji="1" lang="en-US" altLang="zh-CN" dirty="0" err="1"/>
              <a:t>ecdsa</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size: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names: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C: 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ST: "North Carolina"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O: Hyperledger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OU: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hosts: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&lt;&lt;&lt;MYHOST&gt;&gt;&gt;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localhost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expiry: 131400h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pathlength: &lt;&lt;&lt;PATHLENGTH&gt;&gt;&gt;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idemix</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rhpoolsize</a:t>
            </a:r>
            <a:r>
              <a:rPr kumimoji="1" lang="en-US" altLang="zh-CN" dirty="0"/>
              <a:t>: 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noncesweepinterval</a:t>
            </a:r>
            <a:r>
              <a:rPr kumimoji="1" lang="en-US" altLang="zh-CN" dirty="0"/>
              <a:t>: 15m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bccsp</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default: SW</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sw</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hash: SHA2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security: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filekeystore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The directory used for the software file-based keystore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keystore: </a:t>
            </a:r>
            <a:r>
              <a:rPr kumimoji="1" lang="en-US" altLang="zh-CN" dirty="0" err="1"/>
              <a:t>msp</a:t>
            </a:r>
            <a:r>
              <a:rPr kumimoji="1" lang="en-US" altLang="zh-CN" dirty="0"/>
              <a:t>/keystore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cacount</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cafiles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intermediate: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parentserver</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url</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caname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enrollment: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hosts: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client: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cfg</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identities: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passwordattempts</a:t>
            </a:r>
            <a:r>
              <a:rPr kumimoji="1" lang="en-US" altLang="zh-CN" dirty="0"/>
              <a: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host and port for the operations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listenAddress</a:t>
            </a:r>
            <a:r>
              <a:rPr kumimoji="1" lang="en-US" altLang="zh-CN" dirty="0"/>
              <a:t>: 127.0.0.1:9443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TLS configuration for the operations endpoint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TLS enabled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enabled: false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path to PEM encoded server certificate for the operations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cert: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path to PEM encoded server key for the operations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key: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require client certificate authentication to access all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clientAuthRequired</a:t>
            </a:r>
            <a:r>
              <a:rPr kumimoji="1" lang="en-US" altLang="zh-CN" dirty="0"/>
              <a:t>: false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paths to PEM encoded ca certificates to trust for client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clientRootCAs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files: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metrics: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a:t>
            </a:r>
            <a:r>
              <a:rPr kumimoji="1" lang="en-US" altLang="zh-CN" dirty="0" err="1"/>
              <a:t>statsd</a:t>
            </a:r>
            <a:r>
              <a:rPr kumimoji="1" lang="en-US" altLang="zh-CN" dirty="0"/>
              <a:t>, </a:t>
            </a:r>
            <a:r>
              <a:rPr kumimoji="1" lang="en-US" altLang="zh-CN" dirty="0" err="1"/>
              <a:t>prometheus</a:t>
            </a:r>
            <a:r>
              <a:rPr kumimoji="1" lang="en-US" altLang="zh-CN" dirty="0"/>
              <a:t>, or disabled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provider: disabled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a:t>
            </a:r>
            <a:r>
              <a:rPr kumimoji="1" lang="en-US" altLang="zh-CN" dirty="0" err="1"/>
              <a:t>statsd</a:t>
            </a:r>
            <a:r>
              <a:rPr kumimoji="1" lang="en-US" altLang="zh-CN" dirty="0"/>
              <a:t>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statsd</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network type: </a:t>
            </a:r>
            <a:r>
              <a:rPr kumimoji="1" lang="en-US" altLang="zh-CN" dirty="0" err="1"/>
              <a:t>tcp</a:t>
            </a:r>
            <a:r>
              <a:rPr kumimoji="1" lang="en-US" altLang="zh-CN" dirty="0"/>
              <a:t> or </a:t>
            </a:r>
            <a:r>
              <a:rPr kumimoji="1" lang="en-US" altLang="zh-CN" dirty="0" err="1"/>
              <a:t>udp</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network: </a:t>
            </a:r>
            <a:r>
              <a:rPr kumimoji="1" lang="en-US" altLang="zh-CN" dirty="0" err="1"/>
              <a:t>udp</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a:t>
            </a:r>
            <a:r>
              <a:rPr kumimoji="1" lang="en-US" altLang="zh-CN" dirty="0" err="1"/>
              <a:t>statsd</a:t>
            </a:r>
            <a:r>
              <a:rPr kumimoji="1" lang="en-US" altLang="zh-CN" dirty="0"/>
              <a:t> server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address: 127.0.0.1:8125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the interval at which locally cached counters and gauges are pushed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to </a:t>
            </a:r>
            <a:r>
              <a:rPr kumimoji="1" lang="en-US" altLang="zh-CN" dirty="0" err="1"/>
              <a:t>statsd</a:t>
            </a:r>
            <a:r>
              <a:rPr kumimoji="1" lang="en-US" altLang="zh-CN" dirty="0"/>
              <a:t>; timings are pushed immediately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writeInterval</a:t>
            </a:r>
            <a:r>
              <a:rPr kumimoji="1" lang="en-US" altLang="zh-CN" dirty="0"/>
              <a:t>: 10s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prefix is prepended to all emitted </a:t>
            </a:r>
            <a:r>
              <a:rPr kumimoji="1" lang="en-US" altLang="zh-CN" dirty="0" err="1"/>
              <a:t>statsd</a:t>
            </a:r>
            <a:r>
              <a:rPr kumimoji="1" lang="en-US" altLang="zh-CN" dirty="0"/>
              <a:t> metrics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prefix: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11</a:t>
            </a:fld>
            <a:endParaRPr lang="zh-CN" altLang="en-US"/>
          </a:p>
        </p:txBody>
      </p:sp>
    </p:spTree>
    <p:extLst>
      <p:ext uri="{BB962C8B-B14F-4D97-AF65-F5344CB8AC3E}">
        <p14:creationId xmlns:p14="http://schemas.microsoft.com/office/powerpoint/2010/main" val="3132579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尽管学术界以及工业界目前已有一些关于区块链云化的探索与研究</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研究重点多为如何自动化地将区块链平台向云上迁移。总体来说目前的研究缺少构</a:t>
            </a:r>
          </a:p>
          <a:p>
            <a:r>
              <a:rPr lang="zh-CN" altLang="en-US" sz="1200" kern="1200" dirty="0">
                <a:solidFill>
                  <a:schemeClr val="tx1"/>
                </a:solidFill>
                <a:effectLst/>
                <a:latin typeface="+mn-lt"/>
                <a:ea typeface="+mn-ea"/>
                <a:cs typeface="+mn-cs"/>
              </a:rPr>
              <a:t>建支持云和区块链一体化的有效服务模型</a:t>
            </a:r>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12</a:t>
            </a:fld>
            <a:endParaRPr lang="zh-CN" altLang="en-US"/>
          </a:p>
        </p:txBody>
      </p:sp>
    </p:spTree>
    <p:extLst>
      <p:ext uri="{BB962C8B-B14F-4D97-AF65-F5344CB8AC3E}">
        <p14:creationId xmlns:p14="http://schemas.microsoft.com/office/powerpoint/2010/main" val="1666091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13</a:t>
            </a:fld>
            <a:endParaRPr lang="zh-CN" altLang="en-US"/>
          </a:p>
        </p:txBody>
      </p:sp>
    </p:spTree>
    <p:extLst>
      <p:ext uri="{BB962C8B-B14F-4D97-AF65-F5344CB8AC3E}">
        <p14:creationId xmlns:p14="http://schemas.microsoft.com/office/powerpoint/2010/main" val="2564732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21212"/>
                </a:solidFill>
                <a:effectLst/>
                <a:latin typeface="-apple-system"/>
              </a:rPr>
              <a:t>先简单介绍一下</a:t>
            </a:r>
            <a:r>
              <a:rPr lang="en-US" altLang="zh-CN" b="0" i="0" dirty="0">
                <a:solidFill>
                  <a:srgbClr val="121212"/>
                </a:solidFill>
                <a:effectLst/>
                <a:latin typeface="-apple-system"/>
              </a:rPr>
              <a:t>fabric</a:t>
            </a:r>
            <a:r>
              <a:rPr lang="zh-CN" altLang="en-US" b="0" i="0" dirty="0">
                <a:solidFill>
                  <a:srgbClr val="121212"/>
                </a:solidFill>
                <a:effectLst/>
                <a:latin typeface="-apple-system"/>
              </a:rPr>
              <a:t>交易流程，在</a:t>
            </a:r>
            <a:r>
              <a:rPr lang="en-US" altLang="zh-CN" b="0" i="0" dirty="0">
                <a:solidFill>
                  <a:srgbClr val="121212"/>
                </a:solidFill>
                <a:effectLst/>
                <a:latin typeface="-apple-system"/>
              </a:rPr>
              <a:t>fabric</a:t>
            </a:r>
            <a:r>
              <a:rPr lang="zh-CN" altLang="en-US" b="0" i="0" dirty="0">
                <a:solidFill>
                  <a:srgbClr val="121212"/>
                </a:solidFill>
                <a:effectLst/>
                <a:latin typeface="-apple-system"/>
              </a:rPr>
              <a:t>的网络中，节点是有不同的职责的</a:t>
            </a:r>
            <a:endParaRPr lang="en-US" altLang="zh-CN" b="0" i="0" dirty="0">
              <a:solidFill>
                <a:srgbClr val="121212"/>
              </a:solidFill>
              <a:effectLst/>
              <a:latin typeface="-apple-system"/>
            </a:endParaRPr>
          </a:p>
          <a:p>
            <a:r>
              <a:rPr lang="en-US" altLang="zh-CN" dirty="0"/>
              <a:t>1</a:t>
            </a:r>
            <a:r>
              <a:rPr lang="zh-CN" altLang="en-US" dirty="0"/>
              <a:t>）</a:t>
            </a:r>
            <a:r>
              <a:rPr lang="en-US" altLang="zh-CN" dirty="0"/>
              <a:t>Client</a:t>
            </a:r>
            <a:r>
              <a:rPr lang="zh-CN" altLang="en-US" dirty="0"/>
              <a:t>可以使用</a:t>
            </a:r>
            <a:r>
              <a:rPr lang="en-US" altLang="zh-CN" dirty="0"/>
              <a:t>SDK</a:t>
            </a:r>
            <a:r>
              <a:rPr lang="zh-CN" altLang="en-US" dirty="0"/>
              <a:t>于</a:t>
            </a:r>
            <a:r>
              <a:rPr lang="en-US" altLang="zh-CN" dirty="0"/>
              <a:t>Fabric</a:t>
            </a:r>
            <a:r>
              <a:rPr lang="zh-CN" altLang="en-US" dirty="0"/>
              <a:t>网络进行交互，首先在</a:t>
            </a:r>
            <a:r>
              <a:rPr lang="en-US" altLang="zh-CN" dirty="0"/>
              <a:t>Client</a:t>
            </a:r>
            <a:r>
              <a:rPr lang="zh-CN" altLang="en-US" dirty="0"/>
              <a:t>端构建交易提案，提交给背书节点</a:t>
            </a:r>
            <a:endParaRPr lang="en-US" altLang="zh-CN" dirty="0"/>
          </a:p>
          <a:p>
            <a:r>
              <a:rPr lang="en-US" altLang="zh-CN" dirty="0"/>
              <a:t>2</a:t>
            </a:r>
            <a:r>
              <a:rPr lang="zh-CN" altLang="en-US" dirty="0"/>
              <a:t>）背书节点对提案进行验证和模拟执行后，反馈给</a:t>
            </a:r>
            <a:r>
              <a:rPr lang="en-US" altLang="zh-CN" dirty="0"/>
              <a:t>Client</a:t>
            </a:r>
          </a:p>
          <a:p>
            <a:r>
              <a:rPr lang="en-US" altLang="zh-CN" dirty="0"/>
              <a:t>3</a:t>
            </a:r>
            <a:r>
              <a:rPr lang="zh-CN" altLang="en-US" dirty="0"/>
              <a:t>）</a:t>
            </a:r>
            <a:r>
              <a:rPr lang="en-US" altLang="zh-CN" dirty="0"/>
              <a:t>Client</a:t>
            </a:r>
            <a:r>
              <a:rPr lang="zh-CN" altLang="en-US" dirty="0"/>
              <a:t>收集到足够的背书后把交易发送给</a:t>
            </a:r>
            <a:r>
              <a:rPr lang="en-US" altLang="zh-CN" dirty="0"/>
              <a:t>Orderer</a:t>
            </a:r>
            <a:r>
              <a:rPr lang="zh-CN" altLang="en-US" dirty="0"/>
              <a:t>节点，进行排序，这个背书可以一种通过策略，</a:t>
            </a:r>
            <a:r>
              <a:rPr lang="zh-CN" altLang="en-US" b="0" i="0" dirty="0">
                <a:solidFill>
                  <a:srgbClr val="4D4D4D"/>
                </a:solidFill>
                <a:effectLst/>
                <a:latin typeface="-apple-system"/>
              </a:rPr>
              <a:t>例如背书策略指定只要</a:t>
            </a:r>
            <a:r>
              <a:rPr lang="en-US" altLang="zh-CN" b="0" i="0" dirty="0">
                <a:solidFill>
                  <a:srgbClr val="4D4D4D"/>
                </a:solidFill>
                <a:effectLst/>
                <a:latin typeface="-apple-system"/>
              </a:rPr>
              <a:t>3</a:t>
            </a:r>
            <a:r>
              <a:rPr lang="zh-CN" altLang="en-US" b="0" i="0" dirty="0">
                <a:solidFill>
                  <a:srgbClr val="4D4D4D"/>
                </a:solidFill>
                <a:effectLst/>
                <a:latin typeface="-apple-system"/>
              </a:rPr>
              <a:t>个组织其中的</a:t>
            </a:r>
            <a:r>
              <a:rPr lang="en-US" altLang="zh-CN" b="0" i="0" dirty="0">
                <a:solidFill>
                  <a:srgbClr val="4D4D4D"/>
                </a:solidFill>
                <a:effectLst/>
                <a:latin typeface="-apple-system"/>
              </a:rPr>
              <a:t>2</a:t>
            </a:r>
            <a:r>
              <a:rPr lang="zh-CN" altLang="en-US" b="0" i="0" dirty="0">
                <a:solidFill>
                  <a:srgbClr val="4D4D4D"/>
                </a:solidFill>
                <a:effectLst/>
                <a:latin typeface="-apple-system"/>
              </a:rPr>
              <a:t>个组织的成员完成背书，该交易就是有效的，那么只有一个组织的成员节点出现故障对交易完成没有影响</a:t>
            </a:r>
            <a:endParaRPr lang="en-US" altLang="zh-CN" dirty="0"/>
          </a:p>
          <a:p>
            <a:r>
              <a:rPr lang="en-US" altLang="zh-CN" dirty="0"/>
              <a:t>4</a:t>
            </a:r>
            <a:r>
              <a:rPr lang="zh-CN" altLang="en-US" dirty="0"/>
              <a:t>）由</a:t>
            </a:r>
            <a:r>
              <a:rPr lang="en-US" altLang="zh-CN" dirty="0"/>
              <a:t>Orderer</a:t>
            </a:r>
            <a:r>
              <a:rPr lang="zh-CN" altLang="en-US" dirty="0"/>
              <a:t>节点把交易构造区块，给提交节点，提交节点对交易检查确认后，写入到账本中</a:t>
            </a:r>
            <a:endParaRPr lang="en-US" altLang="zh-CN" dirty="0"/>
          </a:p>
          <a:p>
            <a:endParaRPr lang="en-US" altLang="zh-CN" dirty="0"/>
          </a:p>
          <a:p>
            <a:r>
              <a:rPr lang="zh-CN" altLang="en-US" dirty="0"/>
              <a:t>在</a:t>
            </a:r>
            <a:r>
              <a:rPr lang="en-US" altLang="zh-CN" dirty="0"/>
              <a:t>peer</a:t>
            </a:r>
            <a:r>
              <a:rPr lang="zh-CN" altLang="en-US" dirty="0"/>
              <a:t>中还有锚节点、</a:t>
            </a:r>
            <a:r>
              <a:rPr lang="en-US" altLang="zh-CN" dirty="0"/>
              <a:t>leader</a:t>
            </a:r>
            <a:r>
              <a:rPr lang="zh-CN" altLang="en-US" dirty="0"/>
              <a:t>节点，</a:t>
            </a:r>
            <a:r>
              <a:rPr lang="en-US" altLang="zh-CN" dirty="0"/>
              <a:t>CA</a:t>
            </a:r>
            <a:r>
              <a:rPr lang="zh-CN" altLang="en-US" dirty="0"/>
              <a:t>相关没画，但目前只需要知道</a:t>
            </a:r>
            <a:r>
              <a:rPr lang="en-US" altLang="zh-CN" dirty="0"/>
              <a:t>fabric</a:t>
            </a:r>
            <a:r>
              <a:rPr lang="zh-CN" altLang="en-US" dirty="0"/>
              <a:t>中，节点是有多种职责的，而交易会涉及一系列的流程</a:t>
            </a:r>
            <a:endParaRPr lang="en-US" altLang="zh-CN"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14</a:t>
            </a:fld>
            <a:endParaRPr lang="zh-CN" altLang="en-US"/>
          </a:p>
        </p:txBody>
      </p:sp>
    </p:spTree>
    <p:extLst>
      <p:ext uri="{BB962C8B-B14F-4D97-AF65-F5344CB8AC3E}">
        <p14:creationId xmlns:p14="http://schemas.microsoft.com/office/powerpoint/2010/main" val="3742486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4-22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version: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port: 7054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cors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enabled: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origins: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debug: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crlsizelimit</a:t>
            </a:r>
            <a:r>
              <a:rPr kumimoji="1" lang="en-US" altLang="zh-CN" dirty="0"/>
              <a:t>: 512000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enabled: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clientauth</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type: </a:t>
            </a:r>
            <a:r>
              <a:rPr kumimoji="1" lang="en-US" altLang="zh-CN" dirty="0" err="1"/>
              <a:t>noclientcert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chainfile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reenrollIgnoreCertExpiry</a:t>
            </a:r>
            <a:r>
              <a:rPr kumimoji="1" lang="en-US" altLang="zh-CN" dirty="0"/>
              <a:t>: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crl</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expiry: 24h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registry: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maxenrollments</a:t>
            </a:r>
            <a:r>
              <a:rPr kumimoji="1" lang="en-US" altLang="zh-CN" dirty="0"/>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identities: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name: &lt;&lt;&lt;ADMIN&gt;&gt;&gt;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pass: &lt;&lt;&lt;ADMINPW&gt;&gt;&gt;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type: client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affiliation: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attrs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hf.Registrar.Roles</a:t>
            </a:r>
            <a:r>
              <a:rPr kumimoji="1"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hf.Registrar.DelegateRoles</a:t>
            </a:r>
            <a:r>
              <a:rPr kumimoji="1"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hf.Revoker</a:t>
            </a:r>
            <a:r>
              <a:rPr kumimoji="1" lang="en-US" altLang="zh-CN" dirty="0"/>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hf.IntermediateCA</a:t>
            </a:r>
            <a:r>
              <a:rPr kumimoji="1" lang="en-US" altLang="zh-CN" dirty="0"/>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hf.GenCRL</a:t>
            </a:r>
            <a:r>
              <a:rPr kumimoji="1" lang="en-US" altLang="zh-CN" dirty="0"/>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hf.Registrar.Attributes</a:t>
            </a:r>
            <a:r>
              <a:rPr kumimoji="1"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hf.AffiliationMgr</a:t>
            </a:r>
            <a:r>
              <a:rPr kumimoji="1" lang="en-US" altLang="zh-CN" dirty="0"/>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db</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type: sqlite3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datasource</a:t>
            </a:r>
            <a:r>
              <a:rPr kumimoji="1" lang="en-US" altLang="zh-CN" dirty="0"/>
              <a:t>: fabric-ca-</a:t>
            </a:r>
            <a:r>
              <a:rPr kumimoji="1" lang="en-US" altLang="zh-CN" dirty="0" err="1"/>
              <a:t>server.db</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enabled: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client: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ldap</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enabled: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url</a:t>
            </a:r>
            <a:r>
              <a:rPr kumimoji="1" lang="en-US" altLang="zh-CN" dirty="0"/>
              <a:t>: </a:t>
            </a:r>
            <a:r>
              <a:rPr kumimoji="1" lang="en-US" altLang="zh-CN" dirty="0" err="1"/>
              <a:t>ldap</a:t>
            </a:r>
            <a:r>
              <a:rPr kumimoji="1" lang="en-US" altLang="zh-CN" dirty="0"/>
              <a:t>://&lt;</a:t>
            </a:r>
            <a:r>
              <a:rPr kumimoji="1" lang="en-US" altLang="zh-CN" dirty="0" err="1"/>
              <a:t>adminDN</a:t>
            </a:r>
            <a:r>
              <a:rPr kumimoji="1" lang="en-US" altLang="zh-CN" dirty="0"/>
              <a:t>&gt;:&lt;</a:t>
            </a:r>
            <a:r>
              <a:rPr kumimoji="1" lang="en-US" altLang="zh-CN" dirty="0" err="1"/>
              <a:t>adminPassword</a:t>
            </a:r>
            <a:r>
              <a:rPr kumimoji="1" lang="en-US" altLang="zh-CN" dirty="0"/>
              <a:t>&gt;@&lt;host&gt;:&lt;port&gt;/&lt;base&gt;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client: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attribute: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names: ['</a:t>
            </a:r>
            <a:r>
              <a:rPr kumimoji="1" lang="en-US" altLang="zh-CN" dirty="0" err="1"/>
              <a:t>uid</a:t>
            </a:r>
            <a:r>
              <a:rPr kumimoji="1" lang="en-US" altLang="zh-CN" dirty="0"/>
              <a:t>','member']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converters: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maps: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groups: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affiliations: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org1: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department1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department2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org2: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department1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signing: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usage: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digital signature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expiry: 8760h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profiles: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usage: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cert 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a:t>
            </a:r>
            <a:r>
              <a:rPr kumimoji="1" lang="en-US" altLang="zh-CN" dirty="0" err="1"/>
              <a:t>crl</a:t>
            </a:r>
            <a:r>
              <a:rPr kumimoji="1" lang="en-US" altLang="zh-CN" dirty="0"/>
              <a:t> 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expiry: 43800h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caconstraint</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isca</a:t>
            </a:r>
            <a:r>
              <a:rPr kumimoji="1" lang="en-US" altLang="zh-CN" dirty="0"/>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maxpathlen</a:t>
            </a:r>
            <a:r>
              <a:rPr kumimoji="1" lang="en-US" altLang="zh-CN" dirty="0"/>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usage: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signing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key encipherment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server auth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client auth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key agreement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expiry: 8760h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csr</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cn</a:t>
            </a:r>
            <a:r>
              <a:rPr kumimoji="1" lang="en-US" altLang="zh-CN" dirty="0"/>
              <a:t>: &lt;&lt;&lt;COMMONNAME&gt;&gt;&gt;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keyrequest</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algo: </a:t>
            </a:r>
            <a:r>
              <a:rPr kumimoji="1" lang="en-US" altLang="zh-CN" dirty="0" err="1"/>
              <a:t>ecdsa</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size: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names: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C: 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ST: "North Carolina"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O: Hyperledger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OU: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hosts: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&lt;&lt;&lt;MYHOST&gt;&gt;&gt;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localhost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expiry: 131400h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pathlength: &lt;&lt;&lt;PATHLENGTH&gt;&gt;&gt;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idemix</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rhpoolsize</a:t>
            </a:r>
            <a:r>
              <a:rPr kumimoji="1" lang="en-US" altLang="zh-CN" dirty="0"/>
              <a:t>: 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noncesweepinterval</a:t>
            </a:r>
            <a:r>
              <a:rPr kumimoji="1" lang="en-US" altLang="zh-CN" dirty="0"/>
              <a:t>: 15m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bccsp</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default: SW</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sw</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hash: SHA2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security: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filekeystore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The directory used for the software file-based keystore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keystore: </a:t>
            </a:r>
            <a:r>
              <a:rPr kumimoji="1" lang="en-US" altLang="zh-CN" dirty="0" err="1"/>
              <a:t>msp</a:t>
            </a:r>
            <a:r>
              <a:rPr kumimoji="1" lang="en-US" altLang="zh-CN" dirty="0"/>
              <a:t>/keystore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cacount</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cafiles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intermediate: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parentserver</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url</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caname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enrollment: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hosts: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client: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certfile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keyfile</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cfg</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identities: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passwordattempts</a:t>
            </a:r>
            <a:r>
              <a:rPr kumimoji="1" lang="en-US" altLang="zh-CN" dirty="0"/>
              <a: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host and port for the operations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listenAddress</a:t>
            </a:r>
            <a:r>
              <a:rPr kumimoji="1" lang="en-US" altLang="zh-CN" dirty="0"/>
              <a:t>: 127.0.0.1:9443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TLS configuration for the operations endpoint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tls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TLS enabled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enabled: false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path to PEM encoded server certificate for the operations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cert: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path to PEM encoded server key for the operations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key: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require client certificate authentication to access all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clientAuthRequired</a:t>
            </a:r>
            <a:r>
              <a:rPr kumimoji="1" lang="en-US" altLang="zh-CN" dirty="0"/>
              <a:t>: false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paths to PEM encoded ca certificates to trust for client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clientRootCAs</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files: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metrics: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a:t>
            </a:r>
            <a:r>
              <a:rPr kumimoji="1" lang="en-US" altLang="zh-CN" dirty="0" err="1"/>
              <a:t>statsd</a:t>
            </a:r>
            <a:r>
              <a:rPr kumimoji="1" lang="en-US" altLang="zh-CN" dirty="0"/>
              <a:t>, </a:t>
            </a:r>
            <a:r>
              <a:rPr kumimoji="1" lang="en-US" altLang="zh-CN" dirty="0" err="1"/>
              <a:t>prometheus</a:t>
            </a:r>
            <a:r>
              <a:rPr kumimoji="1" lang="en-US" altLang="zh-CN" dirty="0"/>
              <a:t>, or disabled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provider: disabled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a:t>
            </a:r>
            <a:r>
              <a:rPr kumimoji="1" lang="en-US" altLang="zh-CN" dirty="0" err="1"/>
              <a:t>statsd</a:t>
            </a:r>
            <a:r>
              <a:rPr kumimoji="1" lang="en-US" altLang="zh-CN" dirty="0"/>
              <a:t>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statsd</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network type: </a:t>
            </a:r>
            <a:r>
              <a:rPr kumimoji="1" lang="en-US" altLang="zh-CN" dirty="0" err="1"/>
              <a:t>tcp</a:t>
            </a:r>
            <a:r>
              <a:rPr kumimoji="1" lang="en-US" altLang="zh-CN" dirty="0"/>
              <a:t> or </a:t>
            </a:r>
            <a:r>
              <a:rPr kumimoji="1" lang="en-US" altLang="zh-CN" dirty="0" err="1"/>
              <a:t>udp</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network: </a:t>
            </a:r>
            <a:r>
              <a:rPr kumimoji="1" lang="en-US" altLang="zh-CN" dirty="0" err="1"/>
              <a:t>udp</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a:t>
            </a:r>
            <a:r>
              <a:rPr kumimoji="1" lang="en-US" altLang="zh-CN" dirty="0" err="1"/>
              <a:t>statsd</a:t>
            </a:r>
            <a:r>
              <a:rPr kumimoji="1" lang="en-US" altLang="zh-CN" dirty="0"/>
              <a:t> server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address: 127.0.0.1:8125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the interval at which locally cached counters and gauges are pushed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to </a:t>
            </a:r>
            <a:r>
              <a:rPr kumimoji="1" lang="en-US" altLang="zh-CN" dirty="0" err="1"/>
              <a:t>statsd</a:t>
            </a:r>
            <a:r>
              <a:rPr kumimoji="1" lang="en-US" altLang="zh-CN" dirty="0"/>
              <a:t>; timings are pushed immediately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en-US" altLang="zh-CN" dirty="0" err="1"/>
              <a:t>writeInterval</a:t>
            </a:r>
            <a:r>
              <a:rPr kumimoji="1" lang="en-US" altLang="zh-CN" dirty="0"/>
              <a:t>: 10s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 prefix is prepended to all emitted </a:t>
            </a:r>
            <a:r>
              <a:rPr kumimoji="1" lang="en-US" altLang="zh-CN" dirty="0" err="1"/>
              <a:t>statsd</a:t>
            </a:r>
            <a:r>
              <a:rPr kumimoji="1" lang="en-US" altLang="zh-CN" dirty="0"/>
              <a:t> metrics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prefix: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p>
          <a:p>
            <a:endParaRPr lang="en-US" altLang="zh-CN"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15</a:t>
            </a:fld>
            <a:endParaRPr lang="zh-CN" altLang="en-US"/>
          </a:p>
        </p:txBody>
      </p:sp>
    </p:spTree>
    <p:extLst>
      <p:ext uri="{BB962C8B-B14F-4D97-AF65-F5344CB8AC3E}">
        <p14:creationId xmlns:p14="http://schemas.microsoft.com/office/powerpoint/2010/main" val="1532631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Hyperledger</a:t>
            </a:r>
            <a:r>
              <a:rPr kumimoji="1" lang="zh-CN" altLang="en-US" dirty="0"/>
              <a:t> </a:t>
            </a:r>
            <a:r>
              <a:rPr kumimoji="1" lang="en-US" altLang="zh-CN" dirty="0"/>
              <a:t>Fabric</a:t>
            </a:r>
            <a:r>
              <a:rPr kumimoji="1" lang="zh-CN" altLang="en-US" dirty="0"/>
              <a:t>平滑上云</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调和</a:t>
            </a:r>
            <a:endParaRPr kumimoji="1" lang="en-US" altLang="zh-CN" dirty="0"/>
          </a:p>
          <a:p>
            <a:endParaRPr lang="en-US" altLang="zh-CN" dirty="0"/>
          </a:p>
          <a:p>
            <a:r>
              <a:rPr lang="zh-CN" altLang="en-US" dirty="0"/>
              <a:t>基于</a:t>
            </a:r>
            <a:r>
              <a:rPr lang="en-US" altLang="zh-CN" dirty="0"/>
              <a:t>CRD</a:t>
            </a:r>
            <a:r>
              <a:rPr lang="zh-CN" altLang="en-US" dirty="0"/>
              <a:t>扩展了新的应用资源，并通过控制器来保证应用处于预期状态</a:t>
            </a:r>
            <a:endParaRPr lang="en-US" altLang="zh-CN" dirty="0"/>
          </a:p>
          <a:p>
            <a:r>
              <a:rPr lang="zh-CN" altLang="en-US" dirty="0"/>
              <a:t>通过</a:t>
            </a:r>
            <a:r>
              <a:rPr lang="en-US" altLang="zh-CN" dirty="0"/>
              <a:t>k8s API</a:t>
            </a:r>
            <a:r>
              <a:rPr lang="zh-CN" altLang="en-US" dirty="0"/>
              <a:t>观察集群当前状态</a:t>
            </a:r>
            <a:endParaRPr lang="en-US" altLang="zh-CN" dirty="0"/>
          </a:p>
          <a:p>
            <a:r>
              <a:rPr lang="zh-CN" altLang="en-US" dirty="0"/>
              <a:t>分析当前状态与期望状态的差别</a:t>
            </a:r>
            <a:endParaRPr lang="en-US" altLang="zh-CN" dirty="0"/>
          </a:p>
          <a:p>
            <a:r>
              <a:rPr lang="zh-CN" altLang="en-US" dirty="0"/>
              <a:t>调用</a:t>
            </a:r>
            <a:r>
              <a:rPr lang="en-US" altLang="zh-CN" dirty="0"/>
              <a:t>Fabric</a:t>
            </a:r>
            <a:r>
              <a:rPr lang="zh-CN" altLang="en-US" dirty="0"/>
              <a:t>管理</a:t>
            </a:r>
            <a:r>
              <a:rPr lang="en-US" altLang="zh-CN" dirty="0"/>
              <a:t>API</a:t>
            </a:r>
            <a:r>
              <a:rPr lang="zh-CN" altLang="en-US" dirty="0"/>
              <a:t>或者</a:t>
            </a:r>
            <a:r>
              <a:rPr lang="en-US" altLang="zh-CN" dirty="0"/>
              <a:t>k8s API</a:t>
            </a:r>
            <a:r>
              <a:rPr lang="zh-CN" altLang="en-US" dirty="0"/>
              <a:t>消除差别</a:t>
            </a:r>
            <a:endParaRPr lang="en-US" altLang="zh-CN"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16</a:t>
            </a:fld>
            <a:endParaRPr lang="zh-CN" altLang="en-US"/>
          </a:p>
        </p:txBody>
      </p:sp>
    </p:spTree>
    <p:extLst>
      <p:ext uri="{BB962C8B-B14F-4D97-AF65-F5344CB8AC3E}">
        <p14:creationId xmlns:p14="http://schemas.microsoft.com/office/powerpoint/2010/main" val="2000722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网络部署时间</a:t>
            </a:r>
            <a:endParaRPr lang="en-US" altLang="zh-CN" dirty="0"/>
          </a:p>
          <a:p>
            <a:r>
              <a:rPr lang="zh-CN" altLang="en-US" dirty="0"/>
              <a:t>链码调用时间</a:t>
            </a:r>
            <a:endParaRPr lang="en-US" altLang="zh-CN" dirty="0"/>
          </a:p>
          <a:p>
            <a:r>
              <a:rPr lang="zh-CN" altLang="en-US" dirty="0"/>
              <a:t>数据落盘时间</a:t>
            </a:r>
            <a:endParaRPr lang="en-US" altLang="zh-CN" dirty="0"/>
          </a:p>
          <a:p>
            <a:r>
              <a:rPr lang="zh-CN" altLang="en-US" dirty="0"/>
              <a:t>数据读取能力</a:t>
            </a:r>
            <a:endParaRPr lang="en-US" altLang="zh-CN" dirty="0"/>
          </a:p>
          <a:p>
            <a:r>
              <a:rPr lang="en-US" altLang="zh-CN" dirty="0"/>
              <a:t>DB</a:t>
            </a:r>
            <a:r>
              <a:rPr lang="zh-CN" altLang="en-US" dirty="0"/>
              <a:t>扩缩能力</a:t>
            </a:r>
            <a:endParaRPr lang="en-US" altLang="zh-CN"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17</a:t>
            </a:fld>
            <a:endParaRPr lang="zh-CN" altLang="en-US"/>
          </a:p>
        </p:txBody>
      </p:sp>
    </p:spTree>
    <p:extLst>
      <p:ext uri="{BB962C8B-B14F-4D97-AF65-F5344CB8AC3E}">
        <p14:creationId xmlns:p14="http://schemas.microsoft.com/office/powerpoint/2010/main" val="17075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18</a:t>
            </a:fld>
            <a:endParaRPr lang="zh-CN" altLang="en-US"/>
          </a:p>
        </p:txBody>
      </p:sp>
    </p:spTree>
    <p:extLst>
      <p:ext uri="{BB962C8B-B14F-4D97-AF65-F5344CB8AC3E}">
        <p14:creationId xmlns:p14="http://schemas.microsoft.com/office/powerpoint/2010/main" val="536809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19</a:t>
            </a:fld>
            <a:endParaRPr lang="zh-CN" altLang="en-US"/>
          </a:p>
        </p:txBody>
      </p:sp>
    </p:spTree>
    <p:extLst>
      <p:ext uri="{BB962C8B-B14F-4D97-AF65-F5344CB8AC3E}">
        <p14:creationId xmlns:p14="http://schemas.microsoft.com/office/powerpoint/2010/main" val="1432183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2</a:t>
            </a:fld>
            <a:endParaRPr lang="zh-CN" altLang="en-US"/>
          </a:p>
        </p:txBody>
      </p:sp>
    </p:spTree>
    <p:extLst>
      <p:ext uri="{BB962C8B-B14F-4D97-AF65-F5344CB8AC3E}">
        <p14:creationId xmlns:p14="http://schemas.microsoft.com/office/powerpoint/2010/main" val="3039115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Hyperledger</a:t>
            </a:r>
            <a:r>
              <a:rPr kumimoji="1" lang="zh-CN" altLang="en-US" dirty="0"/>
              <a:t> </a:t>
            </a:r>
            <a:r>
              <a:rPr kumimoji="1" lang="en-US" altLang="zh-CN" dirty="0"/>
              <a:t>Fabric</a:t>
            </a:r>
            <a:r>
              <a:rPr kumimoji="1" lang="zh-CN" altLang="en-US" dirty="0"/>
              <a:t>平滑上云</a:t>
            </a:r>
            <a:endParaRPr kumimoji="1" lang="en-US" altLang="zh-CN" dirty="0"/>
          </a:p>
          <a:p>
            <a:r>
              <a:rPr kumimoji="1" lang="zh-CN" altLang="en-US" dirty="0"/>
              <a:t>部署效率的提升</a:t>
            </a:r>
            <a:endParaRPr kumimoji="1" lang="en-US" altLang="zh-CN" dirty="0"/>
          </a:p>
          <a:p>
            <a:r>
              <a:rPr kumimoji="1" lang="zh-CN" altLang="en-US" dirty="0"/>
              <a:t>弹性伸缩能力</a:t>
            </a:r>
            <a:endParaRPr kumimoji="1" lang="en-US" altLang="zh-CN" dirty="0"/>
          </a:p>
          <a:p>
            <a:endParaRPr kumimoji="1" lang="en-US" altLang="zh-CN" dirty="0"/>
          </a:p>
          <a:p>
            <a:r>
              <a:rPr kumimoji="1" lang="zh-CN" altLang="en-US" dirty="0"/>
              <a:t>工程化的思想抽象解决通用的问题</a:t>
            </a:r>
          </a:p>
        </p:txBody>
      </p:sp>
      <p:sp>
        <p:nvSpPr>
          <p:cNvPr id="4" name="灯片编号占位符 3"/>
          <p:cNvSpPr>
            <a:spLocks noGrp="1"/>
          </p:cNvSpPr>
          <p:nvPr>
            <p:ph type="sldNum" sz="quarter" idx="5"/>
          </p:nvPr>
        </p:nvSpPr>
        <p:spPr/>
        <p:txBody>
          <a:bodyPr/>
          <a:lstStyle/>
          <a:p>
            <a:fld id="{41464DB0-CCE3-4363-801A-A01AADC6398D}" type="slidenum">
              <a:rPr lang="zh-CN" altLang="en-US" smtClean="0"/>
              <a:t>20</a:t>
            </a:fld>
            <a:endParaRPr lang="zh-CN" altLang="en-US"/>
          </a:p>
        </p:txBody>
      </p:sp>
    </p:spTree>
    <p:extLst>
      <p:ext uri="{BB962C8B-B14F-4D97-AF65-F5344CB8AC3E}">
        <p14:creationId xmlns:p14="http://schemas.microsoft.com/office/powerpoint/2010/main" val="2873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rPr>
              <a:t>区块链推进了人与企业之间和线上与线下之间的全方面互联</a:t>
            </a:r>
            <a:r>
              <a:rPr lang="en-US" altLang="zh-CN" sz="1200" dirty="0">
                <a:solidFill>
                  <a:schemeClr val="tx1"/>
                </a:solidFill>
              </a:rPr>
              <a:t>, </a:t>
            </a:r>
            <a:r>
              <a:rPr lang="zh-CN" altLang="en-US" sz="1200" dirty="0">
                <a:solidFill>
                  <a:schemeClr val="tx1"/>
                </a:solidFill>
              </a:rPr>
              <a:t>其被成为下一代的新型生产关系。随着区块链的快速发展</a:t>
            </a:r>
            <a:r>
              <a:rPr lang="en-US" altLang="zh-CN" sz="1200" dirty="0">
                <a:solidFill>
                  <a:schemeClr val="tx1"/>
                </a:solidFill>
              </a:rPr>
              <a:t>, </a:t>
            </a:r>
            <a:r>
              <a:rPr lang="zh-CN" altLang="en-US" sz="1200" dirty="0">
                <a:solidFill>
                  <a:schemeClr val="tx1"/>
                </a:solidFill>
              </a:rPr>
              <a:t>智能合约极大地丰富和扩展了区块链应用场景。它们为供应链、金融等传统领域带来重大变革</a:t>
            </a:r>
            <a:r>
              <a:rPr lang="en-US" altLang="zh-CN" sz="1200" dirty="0">
                <a:solidFill>
                  <a:schemeClr val="tx1"/>
                </a:solidFill>
              </a:rPr>
              <a:t>, </a:t>
            </a:r>
            <a:r>
              <a:rPr lang="zh-CN" altLang="en-US" sz="1200" dirty="0">
                <a:solidFill>
                  <a:schemeClr val="tx1"/>
                </a:solidFill>
              </a:rPr>
              <a:t>已经快速渗入到人们生活的方方面面</a:t>
            </a:r>
          </a:p>
          <a:p>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3</a:t>
            </a:fld>
            <a:endParaRPr lang="zh-CN" altLang="en-US"/>
          </a:p>
        </p:txBody>
      </p:sp>
    </p:spTree>
    <p:extLst>
      <p:ext uri="{BB962C8B-B14F-4D97-AF65-F5344CB8AC3E}">
        <p14:creationId xmlns:p14="http://schemas.microsoft.com/office/powerpoint/2010/main" val="1082846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然而</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当前 </a:t>
            </a:r>
            <a:r>
              <a:rPr lang="en-US" altLang="zh-CN" sz="1200" kern="1200" dirty="0">
                <a:solidFill>
                  <a:schemeClr val="tx1"/>
                </a:solidFill>
                <a:effectLst/>
                <a:latin typeface="+mn-lt"/>
                <a:ea typeface="+mn-ea"/>
                <a:cs typeface="+mn-cs"/>
              </a:rPr>
              <a:t>BaaS </a:t>
            </a:r>
            <a:r>
              <a:rPr lang="zh-CN" altLang="en-US" sz="1200" kern="1200" dirty="0">
                <a:solidFill>
                  <a:schemeClr val="tx1"/>
                </a:solidFill>
                <a:effectLst/>
                <a:latin typeface="+mn-lt"/>
                <a:ea typeface="+mn-ea"/>
                <a:cs typeface="+mn-cs"/>
              </a:rPr>
              <a:t>平台的发展尤其是底层的区块链基础设施的建设依旧存在诸多挑战。</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第一</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基础商业化应用工具并不完善。虽然市场上存在多种可选择 的 </a:t>
            </a:r>
            <a:r>
              <a:rPr lang="en-US" altLang="zh-CN" sz="1200" kern="1200" dirty="0">
                <a:solidFill>
                  <a:schemeClr val="tx1"/>
                </a:solidFill>
                <a:effectLst/>
                <a:latin typeface="+mn-lt"/>
                <a:ea typeface="+mn-ea"/>
                <a:cs typeface="+mn-cs"/>
              </a:rPr>
              <a:t>BaaS </a:t>
            </a:r>
            <a:r>
              <a:rPr lang="zh-CN" altLang="en-US" sz="1200" kern="1200" dirty="0">
                <a:solidFill>
                  <a:schemeClr val="tx1"/>
                </a:solidFill>
                <a:effectLst/>
                <a:latin typeface="+mn-lt"/>
                <a:ea typeface="+mn-ea"/>
                <a:cs typeface="+mn-cs"/>
              </a:rPr>
              <a:t>平台解决方案</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但是这些 </a:t>
            </a:r>
            <a:r>
              <a:rPr lang="en-US" altLang="zh-CN" sz="1200" kern="1200" dirty="0">
                <a:solidFill>
                  <a:schemeClr val="tx1"/>
                </a:solidFill>
                <a:effectLst/>
                <a:latin typeface="+mn-lt"/>
                <a:ea typeface="+mn-ea"/>
                <a:cs typeface="+mn-cs"/>
              </a:rPr>
              <a:t>BaaS </a:t>
            </a:r>
            <a:r>
              <a:rPr lang="zh-CN" altLang="en-US" sz="1200" kern="1200" dirty="0">
                <a:solidFill>
                  <a:schemeClr val="tx1"/>
                </a:solidFill>
                <a:effectLst/>
                <a:latin typeface="+mn-lt"/>
                <a:ea typeface="+mn-ea"/>
                <a:cs typeface="+mn-cs"/>
              </a:rPr>
              <a:t>平台由商业巨头把控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行业马太效应明显 </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BaaS </a:t>
            </a:r>
            <a:r>
              <a:rPr lang="zh-CN" altLang="en-US" sz="1200" kern="1200" dirty="0">
                <a:solidFill>
                  <a:schemeClr val="tx1"/>
                </a:solidFill>
                <a:effectLst/>
                <a:latin typeface="+mn-lt"/>
                <a:ea typeface="+mn-ea"/>
                <a:cs typeface="+mn-cs"/>
              </a:rPr>
              <a:t>平台的构建需要专业的区块链以及云原生的技术能力</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只有实力雄厚的云厂商进行 </a:t>
            </a:r>
            <a:r>
              <a:rPr lang="en-US" altLang="zh-CN" sz="1200" kern="1200" dirty="0">
                <a:solidFill>
                  <a:schemeClr val="tx1"/>
                </a:solidFill>
                <a:effectLst/>
                <a:latin typeface="+mn-lt"/>
                <a:ea typeface="+mn-ea"/>
                <a:cs typeface="+mn-cs"/>
              </a:rPr>
              <a:t>BaaS </a:t>
            </a:r>
            <a:r>
              <a:rPr lang="zh-CN" altLang="en-US" sz="1200" kern="1200" dirty="0">
                <a:solidFill>
                  <a:schemeClr val="tx1"/>
                </a:solidFill>
                <a:effectLst/>
                <a:latin typeface="+mn-lt"/>
                <a:ea typeface="+mn-ea"/>
                <a:cs typeface="+mn-cs"/>
              </a:rPr>
              <a:t>平台的研发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这些 </a:t>
            </a:r>
            <a:r>
              <a:rPr lang="en-US" altLang="zh-CN" sz="1200" kern="1200" dirty="0">
                <a:solidFill>
                  <a:schemeClr val="tx1"/>
                </a:solidFill>
                <a:effectLst/>
                <a:latin typeface="+mn-lt"/>
                <a:ea typeface="+mn-ea"/>
                <a:cs typeface="+mn-cs"/>
              </a:rPr>
              <a:t>BaaS </a:t>
            </a:r>
            <a:r>
              <a:rPr lang="zh-CN" altLang="en-US" sz="1200" kern="1200" dirty="0">
                <a:solidFill>
                  <a:schemeClr val="tx1"/>
                </a:solidFill>
                <a:effectLst/>
                <a:latin typeface="+mn-lt"/>
                <a:ea typeface="+mn-ea"/>
                <a:cs typeface="+mn-cs"/>
              </a:rPr>
              <a:t>服务往往与云计算节点捆绑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可用性 限制通常会迫使其他企业为来自各种云提供商的基础设施即服务 </a:t>
            </a:r>
            <a:r>
              <a:rPr lang="en-US" altLang="zh-CN" sz="1200" kern="1200" dirty="0">
                <a:solidFill>
                  <a:schemeClr val="tx1"/>
                </a:solidFill>
                <a:effectLst/>
                <a:latin typeface="+mn-lt"/>
                <a:ea typeface="+mn-ea"/>
                <a:cs typeface="+mn-cs"/>
              </a:rPr>
              <a:t>(Infrastructure as a Service, </a:t>
            </a:r>
            <a:r>
              <a:rPr lang="zh-CN" altLang="en-US" sz="1200" kern="1200" dirty="0">
                <a:solidFill>
                  <a:schemeClr val="tx1"/>
                </a:solidFill>
                <a:effectLst/>
                <a:latin typeface="+mn-lt"/>
                <a:ea typeface="+mn-ea"/>
                <a:cs typeface="+mn-cs"/>
              </a:rPr>
              <a:t>简称 </a:t>
            </a:r>
            <a:r>
              <a:rPr lang="en-US" altLang="zh-CN" sz="1200" kern="1200" dirty="0">
                <a:solidFill>
                  <a:schemeClr val="tx1"/>
                </a:solidFill>
                <a:effectLst/>
                <a:latin typeface="+mn-lt"/>
                <a:ea typeface="+mn-ea"/>
                <a:cs typeface="+mn-cs"/>
              </a:rPr>
              <a:t>IaaS) </a:t>
            </a:r>
            <a:r>
              <a:rPr lang="zh-CN" altLang="en-US" sz="1200" kern="1200" dirty="0">
                <a:solidFill>
                  <a:schemeClr val="tx1"/>
                </a:solidFill>
                <a:effectLst/>
                <a:latin typeface="+mn-lt"/>
                <a:ea typeface="+mn-ea"/>
                <a:cs typeface="+mn-cs"/>
              </a:rPr>
              <a:t>付费</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这导致了基于多云的网络 </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第二</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现阶段 </a:t>
            </a:r>
            <a:r>
              <a:rPr lang="en-US" altLang="zh-CN" sz="1200" kern="1200" dirty="0">
                <a:solidFill>
                  <a:schemeClr val="tx1"/>
                </a:solidFill>
                <a:effectLst/>
                <a:latin typeface="+mn-lt"/>
                <a:ea typeface="+mn-ea"/>
                <a:cs typeface="+mn-cs"/>
              </a:rPr>
              <a:t>BaaS </a:t>
            </a:r>
            <a:r>
              <a:rPr lang="zh-CN" altLang="en-US" sz="1200" kern="1200" dirty="0">
                <a:solidFill>
                  <a:schemeClr val="tx1"/>
                </a:solidFill>
                <a:effectLst/>
                <a:latin typeface="+mn-lt"/>
                <a:ea typeface="+mn-ea"/>
                <a:cs typeface="+mn-cs"/>
              </a:rPr>
              <a:t>平台利用云能力对区块链基础设施赋能乏力。对于 </a:t>
            </a:r>
            <a:r>
              <a:rPr lang="en-US" altLang="zh-CN" sz="1200" kern="1200" dirty="0">
                <a:solidFill>
                  <a:schemeClr val="tx1"/>
                </a:solidFill>
                <a:effectLst/>
                <a:latin typeface="+mn-lt"/>
                <a:ea typeface="+mn-ea"/>
                <a:cs typeface="+mn-cs"/>
              </a:rPr>
              <a:t>BaaS </a:t>
            </a:r>
            <a:r>
              <a:rPr lang="zh-CN" altLang="en-US" sz="1200" kern="1200" dirty="0">
                <a:solidFill>
                  <a:schemeClr val="tx1"/>
                </a:solidFill>
                <a:effectLst/>
                <a:latin typeface="+mn-lt"/>
                <a:ea typeface="+mn-ea"/>
                <a:cs typeface="+mn-cs"/>
              </a:rPr>
              <a:t>平台市场规模的不断膨胀</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需要找到解决当前区块链网络部署、备份、升级以及数据存储以及可扩展性的方法。区块链与云原生两种技术都相对不成熟</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但两者的集成可能会在技术方面产生新的复杂性 </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。当前 </a:t>
            </a:r>
            <a:r>
              <a:rPr lang="en-US" altLang="zh-CN" sz="1200" kern="1200" dirty="0">
                <a:solidFill>
                  <a:schemeClr val="tx1"/>
                </a:solidFill>
                <a:effectLst/>
                <a:latin typeface="+mn-lt"/>
                <a:ea typeface="+mn-ea"/>
                <a:cs typeface="+mn-cs"/>
              </a:rPr>
              <a:t>BaaS </a:t>
            </a:r>
            <a:r>
              <a:rPr lang="zh-CN" altLang="en-US" sz="1200" kern="1200" dirty="0">
                <a:solidFill>
                  <a:schemeClr val="tx1"/>
                </a:solidFill>
                <a:effectLst/>
                <a:latin typeface="+mn-lt"/>
                <a:ea typeface="+mn-ea"/>
                <a:cs typeface="+mn-cs"/>
              </a:rPr>
              <a:t>平台仅提供了一种基于开源区块链平台的一键化自动部署管理方案</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未深入到区块链与云基础设施的底层。这并不是有效的云化方式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浪费了云原生技术的潜力</a:t>
            </a:r>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4</a:t>
            </a:fld>
            <a:endParaRPr lang="zh-CN" altLang="en-US"/>
          </a:p>
        </p:txBody>
      </p:sp>
    </p:spTree>
    <p:extLst>
      <p:ext uri="{BB962C8B-B14F-4D97-AF65-F5344CB8AC3E}">
        <p14:creationId xmlns:p14="http://schemas.microsoft.com/office/powerpoint/2010/main" val="363483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5</a:t>
            </a:fld>
            <a:endParaRPr lang="zh-CN" altLang="en-US"/>
          </a:p>
        </p:txBody>
      </p:sp>
    </p:spTree>
    <p:extLst>
      <p:ext uri="{BB962C8B-B14F-4D97-AF65-F5344CB8AC3E}">
        <p14:creationId xmlns:p14="http://schemas.microsoft.com/office/powerpoint/2010/main" val="1492463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容器集群服务、腾讯的</a:t>
            </a:r>
            <a:r>
              <a:rPr lang="en-US" altLang="zh-CN" sz="1200" kern="1200" dirty="0">
                <a:solidFill>
                  <a:schemeClr val="tx1"/>
                </a:solidFill>
                <a:effectLst/>
                <a:latin typeface="+mn-lt"/>
                <a:ea typeface="+mn-ea"/>
                <a:cs typeface="+mn-cs"/>
              </a:rPr>
              <a:t>TKE</a:t>
            </a:r>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6</a:t>
            </a:fld>
            <a:endParaRPr lang="zh-CN" altLang="en-US"/>
          </a:p>
        </p:txBody>
      </p:sp>
    </p:spTree>
    <p:extLst>
      <p:ext uri="{BB962C8B-B14F-4D97-AF65-F5344CB8AC3E}">
        <p14:creationId xmlns:p14="http://schemas.microsoft.com/office/powerpoint/2010/main" val="3725437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b="1" dirty="0">
                <a:solidFill>
                  <a:schemeClr val="bg1"/>
                </a:solidFill>
              </a:rPr>
              <a:t>区块链云化服务模型的研究</a:t>
            </a:r>
          </a:p>
        </p:txBody>
      </p:sp>
      <p:sp>
        <p:nvSpPr>
          <p:cNvPr id="4" name="灯片编号占位符 3"/>
          <p:cNvSpPr>
            <a:spLocks noGrp="1"/>
          </p:cNvSpPr>
          <p:nvPr>
            <p:ph type="sldNum" sz="quarter" idx="5"/>
          </p:nvPr>
        </p:nvSpPr>
        <p:spPr/>
        <p:txBody>
          <a:bodyPr/>
          <a:lstStyle/>
          <a:p>
            <a:fld id="{41464DB0-CCE3-4363-801A-A01AADC6398D}" type="slidenum">
              <a:rPr lang="zh-CN" altLang="en-US" smtClean="0"/>
              <a:t>7</a:t>
            </a:fld>
            <a:endParaRPr lang="zh-CN" altLang="en-US"/>
          </a:p>
        </p:txBody>
      </p:sp>
    </p:spTree>
    <p:extLst>
      <p:ext uri="{BB962C8B-B14F-4D97-AF65-F5344CB8AC3E}">
        <p14:creationId xmlns:p14="http://schemas.microsoft.com/office/powerpoint/2010/main" val="120094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8</a:t>
            </a:fld>
            <a:endParaRPr lang="zh-CN" altLang="en-US"/>
          </a:p>
        </p:txBody>
      </p:sp>
    </p:spTree>
    <p:extLst>
      <p:ext uri="{BB962C8B-B14F-4D97-AF65-F5344CB8AC3E}">
        <p14:creationId xmlns:p14="http://schemas.microsoft.com/office/powerpoint/2010/main" val="2741469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如何有效利用云平台来部署区块链平台</a:t>
            </a:r>
          </a:p>
          <a:p>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9</a:t>
            </a:fld>
            <a:endParaRPr lang="zh-CN" altLang="en-US"/>
          </a:p>
        </p:txBody>
      </p:sp>
    </p:spTree>
    <p:extLst>
      <p:ext uri="{BB962C8B-B14F-4D97-AF65-F5344CB8AC3E}">
        <p14:creationId xmlns:p14="http://schemas.microsoft.com/office/powerpoint/2010/main" val="1659507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7" name="矩形 6"/>
          <p:cNvSpPr/>
          <p:nvPr userDrawn="1"/>
        </p:nvSpPr>
        <p:spPr>
          <a:xfrm>
            <a:off x="371325" y="387275"/>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7"/>
          <p:cNvSpPr/>
          <p:nvPr userDrawn="1"/>
        </p:nvSpPr>
        <p:spPr>
          <a:xfrm>
            <a:off x="119325" y="135275"/>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1226675" y="6318000"/>
            <a:ext cx="540000" cy="540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灯片编号占位符 15"/>
          <p:cNvSpPr>
            <a:spLocks noGrp="1"/>
          </p:cNvSpPr>
          <p:nvPr>
            <p:ph type="sldNum" sz="quarter" idx="12"/>
          </p:nvPr>
        </p:nvSpPr>
        <p:spPr>
          <a:xfrm>
            <a:off x="10801349" y="6405444"/>
            <a:ext cx="1390651" cy="365125"/>
          </a:xfrm>
        </p:spPr>
        <p:txBody>
          <a:bodyPr/>
          <a:lstStyle>
            <a:lvl1pPr algn="ctr">
              <a:defRPr sz="2000" b="1">
                <a:solidFill>
                  <a:schemeClr val="bg1"/>
                </a:solidFill>
              </a:defRPr>
            </a:lvl1pPr>
          </a:lstStyle>
          <a:p>
            <a:fld id="{51D91E7F-84B6-4064-9D4E-CC7D244BCA04}" type="slidenum">
              <a:rPr lang="zh-CN" altLang="en-US" smtClean="0"/>
              <a:pPr/>
              <a:t>‹#›</a:t>
            </a:fld>
            <a:endParaRPr lang="zh-CN" altLang="en-US" dirty="0"/>
          </a:p>
        </p:txBody>
      </p:sp>
      <p:pic>
        <p:nvPicPr>
          <p:cNvPr id="4" name="图片 3">
            <a:extLst>
              <a:ext uri="{FF2B5EF4-FFF2-40B4-BE49-F238E27FC236}">
                <a16:creationId xmlns:a16="http://schemas.microsoft.com/office/drawing/2014/main" id="{515E784F-FEC6-4036-BB90-CF036E251B0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25" y="6409078"/>
            <a:ext cx="1136719" cy="361491"/>
          </a:xfrm>
          <a:prstGeom prst="rect">
            <a:avLst/>
          </a:prstGeom>
        </p:spPr>
      </p:pic>
    </p:spTree>
    <p:extLst>
      <p:ext uri="{BB962C8B-B14F-4D97-AF65-F5344CB8AC3E}">
        <p14:creationId xmlns:p14="http://schemas.microsoft.com/office/powerpoint/2010/main" val="259987431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39" userDrawn="1">
          <p15:clr>
            <a:srgbClr val="FBAE40"/>
          </p15:clr>
        </p15:guide>
        <p15:guide id="4" pos="7243" userDrawn="1">
          <p15:clr>
            <a:srgbClr val="FBAE40"/>
          </p15:clr>
        </p15:guide>
        <p15:guide id="5" orient="horz" pos="346" userDrawn="1">
          <p15:clr>
            <a:srgbClr val="FBAE40"/>
          </p15:clr>
        </p15:guide>
        <p15:guide id="6" orient="horz" pos="39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6656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t>2022/1/10</a:t>
            </a:fld>
            <a:endParaRPr lang="zh-CN" altLang="en-US"/>
          </a:p>
        </p:txBody>
      </p:sp>
      <p:sp>
        <p:nvSpPr>
          <p:cNvPr id="5" name="页脚占位符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t>‹#›</a:t>
            </a:fld>
            <a:endParaRPr lang="zh-CN" altLang="en-US"/>
          </a:p>
        </p:txBody>
      </p:sp>
      <p:sp>
        <p:nvSpPr>
          <p:cNvPr id="7" name="矩形 6"/>
          <p:cNvSpPr/>
          <p:nvPr userDrawn="1"/>
        </p:nvSpPr>
        <p:spPr>
          <a:xfrm>
            <a:off x="371325" y="387275"/>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7"/>
          <p:cNvSpPr/>
          <p:nvPr userDrawn="1"/>
        </p:nvSpPr>
        <p:spPr>
          <a:xfrm>
            <a:off x="119325" y="135275"/>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灯片编号占位符 15"/>
          <p:cNvSpPr txBox="1">
            <a:spLocks/>
          </p:cNvSpPr>
          <p:nvPr userDrawn="1"/>
        </p:nvSpPr>
        <p:spPr>
          <a:xfrm>
            <a:off x="10801349" y="6405444"/>
            <a:ext cx="1390651" cy="365125"/>
          </a:xfrm>
          <a:prstGeom prst="rect">
            <a:avLst/>
          </a:prstGeom>
        </p:spPr>
        <p:txBody>
          <a:bodyPr/>
          <a:lstStyle>
            <a:defPPr>
              <a:defRPr lang="zh-CN"/>
            </a:defPPr>
            <a:lvl1pPr marL="0" algn="ctr" defTabSz="914400" rtl="0" eaLnBrk="1" latinLnBrk="0" hangingPunct="1">
              <a:defRPr sz="2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D91E7F-84B6-4064-9D4E-CC7D244BCA04}" type="slidenum">
              <a:rPr lang="zh-CN" altLang="en-US" smtClean="0"/>
              <a:pPr/>
              <a:t>‹#›</a:t>
            </a:fld>
            <a:endParaRPr lang="zh-CN" altLang="en-US" dirty="0"/>
          </a:p>
        </p:txBody>
      </p:sp>
      <p:pic>
        <p:nvPicPr>
          <p:cNvPr id="11" name="图片 3">
            <a:extLst>
              <a:ext uri="{FF2B5EF4-FFF2-40B4-BE49-F238E27FC236}">
                <a16:creationId xmlns:a16="http://schemas.microsoft.com/office/drawing/2014/main" id="{515E784F-FEC6-4036-BB90-CF036E251B0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9325" y="6409078"/>
            <a:ext cx="1136719" cy="361491"/>
          </a:xfrm>
          <a:prstGeom prst="rect">
            <a:avLst/>
          </a:prstGeom>
        </p:spPr>
      </p:pic>
    </p:spTree>
    <p:extLst>
      <p:ext uri="{BB962C8B-B14F-4D97-AF65-F5344CB8AC3E}">
        <p14:creationId xmlns:p14="http://schemas.microsoft.com/office/powerpoint/2010/main" val="3146066386"/>
      </p:ext>
    </p:extLst>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notesSlide" Target="../notesSlides/notesSlide7.xml"/><Relationship Id="rId21" Type="http://schemas.openxmlformats.org/officeDocument/2006/relationships/image" Target="../media/image24.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slideLayout" Target="../slideLayouts/slideLayout1.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tags" Target="../tags/tag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sv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67640"/>
            <a:ext cx="12192000" cy="518887"/>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0" y="2695184"/>
            <a:ext cx="12192000" cy="972457"/>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2516852" y="2828721"/>
            <a:ext cx="8169300" cy="553998"/>
          </a:xfrm>
          <a:prstGeom prst="rect">
            <a:avLst/>
          </a:prstGeom>
          <a:noFill/>
        </p:spPr>
        <p:txBody>
          <a:bodyPr wrap="square" rtlCol="0">
            <a:spAutoFit/>
          </a:bodyPr>
          <a:lstStyle/>
          <a:p>
            <a:pPr algn="ctr"/>
            <a:r>
              <a:rPr lang="zh-CN" altLang="en-US" sz="3000" b="1" dirty="0">
                <a:solidFill>
                  <a:schemeClr val="bg1"/>
                </a:solidFill>
              </a:rPr>
              <a:t>区块链云化服务模型的研究与实现</a:t>
            </a:r>
          </a:p>
        </p:txBody>
      </p:sp>
      <p:grpSp>
        <p:nvGrpSpPr>
          <p:cNvPr id="3" name="组合 2">
            <a:extLst>
              <a:ext uri="{FF2B5EF4-FFF2-40B4-BE49-F238E27FC236}">
                <a16:creationId xmlns:a16="http://schemas.microsoft.com/office/drawing/2014/main" id="{13D75939-114B-4839-B0C9-2B8475E4B269}"/>
              </a:ext>
            </a:extLst>
          </p:cNvPr>
          <p:cNvGrpSpPr/>
          <p:nvPr/>
        </p:nvGrpSpPr>
        <p:grpSpPr>
          <a:xfrm>
            <a:off x="10910985" y="1963404"/>
            <a:ext cx="576000" cy="576000"/>
            <a:chOff x="10920675" y="2008140"/>
            <a:chExt cx="576000" cy="576000"/>
          </a:xfrm>
        </p:grpSpPr>
        <p:sp>
          <p:nvSpPr>
            <p:cNvPr id="15" name="矩形 14"/>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Freeform 5"/>
          <p:cNvSpPr>
            <a:spLocks noEditPoints="1"/>
          </p:cNvSpPr>
          <p:nvPr/>
        </p:nvSpPr>
        <p:spPr bwMode="auto">
          <a:xfrm>
            <a:off x="11486985" y="2931147"/>
            <a:ext cx="555624" cy="489479"/>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22" name="图片 21">
            <a:extLst>
              <a:ext uri="{FF2B5EF4-FFF2-40B4-BE49-F238E27FC236}">
                <a16:creationId xmlns:a16="http://schemas.microsoft.com/office/drawing/2014/main" id="{C3287B45-9204-424A-B402-05224D6145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652" y="2305903"/>
            <a:ext cx="1754367" cy="2198865"/>
          </a:xfrm>
          <a:prstGeom prst="rect">
            <a:avLst/>
          </a:prstGeom>
        </p:spPr>
      </p:pic>
      <p:sp>
        <p:nvSpPr>
          <p:cNvPr id="2" name="文本框 1">
            <a:extLst>
              <a:ext uri="{FF2B5EF4-FFF2-40B4-BE49-F238E27FC236}">
                <a16:creationId xmlns:a16="http://schemas.microsoft.com/office/drawing/2014/main" id="{58882753-5DDD-234D-8F90-453FD35B17C7}"/>
              </a:ext>
            </a:extLst>
          </p:cNvPr>
          <p:cNvSpPr txBox="1"/>
          <p:nvPr/>
        </p:nvSpPr>
        <p:spPr>
          <a:xfrm>
            <a:off x="9757051" y="5558118"/>
            <a:ext cx="1858201" cy="707886"/>
          </a:xfrm>
          <a:prstGeom prst="rect">
            <a:avLst/>
          </a:prstGeom>
          <a:noFill/>
        </p:spPr>
        <p:txBody>
          <a:bodyPr wrap="none" rtlCol="0">
            <a:spAutoFit/>
          </a:bodyPr>
          <a:lstStyle/>
          <a:p>
            <a:r>
              <a:rPr kumimoji="1" lang="zh-CN" altLang="en-US" sz="2000" dirty="0"/>
              <a:t>报告人</a:t>
            </a:r>
            <a:r>
              <a:rPr kumimoji="1" lang="en-US" altLang="zh-CN" sz="2000" dirty="0"/>
              <a:t>: </a:t>
            </a:r>
            <a:r>
              <a:rPr kumimoji="1" lang="zh-CN" altLang="en-US" sz="2000" dirty="0"/>
              <a:t>张富利</a:t>
            </a:r>
            <a:endParaRPr kumimoji="1" lang="en-US" altLang="zh-CN" sz="2000" dirty="0"/>
          </a:p>
          <a:p>
            <a:r>
              <a:rPr kumimoji="1" lang="en-US" altLang="zh-CN" sz="2000" dirty="0"/>
              <a:t>2022.1.10</a:t>
            </a:r>
            <a:endParaRPr kumimoji="1" lang="zh-CN" altLang="en-US" sz="2000" dirty="0"/>
          </a:p>
        </p:txBody>
      </p:sp>
    </p:spTree>
    <p:extLst>
      <p:ext uri="{BB962C8B-B14F-4D97-AF65-F5344CB8AC3E}">
        <p14:creationId xmlns:p14="http://schemas.microsoft.com/office/powerpoint/2010/main" val="3194519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灯片编号占位符 1">
            <a:extLst>
              <a:ext uri="{FF2B5EF4-FFF2-40B4-BE49-F238E27FC236}">
                <a16:creationId xmlns:a16="http://schemas.microsoft.com/office/drawing/2014/main" id="{4286A633-0A07-45E8-9674-DCD6425C1150}"/>
              </a:ext>
            </a:extLst>
          </p:cNvPr>
          <p:cNvSpPr txBox="1">
            <a:spLocks/>
          </p:cNvSpPr>
          <p:nvPr/>
        </p:nvSpPr>
        <p:spPr>
          <a:xfrm>
            <a:off x="10991169" y="63903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24" name="文本框 23">
            <a:extLst>
              <a:ext uri="{FF2B5EF4-FFF2-40B4-BE49-F238E27FC236}">
                <a16:creationId xmlns:a16="http://schemas.microsoft.com/office/drawing/2014/main" id="{0011A567-C87D-364E-8E05-9E71B2AF315E}"/>
              </a:ext>
            </a:extLst>
          </p:cNvPr>
          <p:cNvSpPr txBox="1"/>
          <p:nvPr/>
        </p:nvSpPr>
        <p:spPr>
          <a:xfrm>
            <a:off x="1593473" y="6434376"/>
            <a:ext cx="9525611" cy="276999"/>
          </a:xfrm>
          <a:prstGeom prst="rect">
            <a:avLst/>
          </a:prstGeom>
          <a:noFill/>
        </p:spPr>
        <p:txBody>
          <a:bodyPr wrap="square">
            <a:spAutoFit/>
          </a:bodyPr>
          <a:lstStyle/>
          <a:p>
            <a:r>
              <a:rPr lang="zh-CN" altLang="en-US" sz="1200" dirty="0"/>
              <a:t>[</a:t>
            </a:r>
            <a:r>
              <a:rPr lang="en-US" altLang="zh-CN" sz="1200" dirty="0"/>
              <a:t>9</a:t>
            </a:r>
            <a:r>
              <a:rPr lang="zh-CN" altLang="en-US" sz="1200" dirty="0"/>
              <a:t>] </a:t>
            </a:r>
            <a:r>
              <a:rPr lang="en-US" altLang="zh-CN" sz="1200" dirty="0"/>
              <a:t>WAN Z, CAI M, YANG J, et al. A novel blockchain as a service paradigm[C] // International Conference on Blockchain. 2018 : 267 – 273</a:t>
            </a:r>
          </a:p>
        </p:txBody>
      </p:sp>
      <p:sp>
        <p:nvSpPr>
          <p:cNvPr id="25" name="文本占位符 2">
            <a:extLst>
              <a:ext uri="{FF2B5EF4-FFF2-40B4-BE49-F238E27FC236}">
                <a16:creationId xmlns:a16="http://schemas.microsoft.com/office/drawing/2014/main" id="{5D169195-14F6-C640-8B46-88DC0DD98D15}"/>
              </a:ext>
            </a:extLst>
          </p:cNvPr>
          <p:cNvSpPr txBox="1">
            <a:spLocks/>
          </p:cNvSpPr>
          <p:nvPr/>
        </p:nvSpPr>
        <p:spPr>
          <a:xfrm>
            <a:off x="774138" y="328713"/>
            <a:ext cx="169076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latin typeface="Times New Roman"/>
                <a:ea typeface="微软雅黑"/>
                <a:cs typeface=""/>
              </a:rPr>
              <a:t>现状调研</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sp>
        <p:nvSpPr>
          <p:cNvPr id="13" name="文本框 12">
            <a:extLst>
              <a:ext uri="{FF2B5EF4-FFF2-40B4-BE49-F238E27FC236}">
                <a16:creationId xmlns:a16="http://schemas.microsoft.com/office/drawing/2014/main" id="{6AB99E65-94E0-6C43-A939-DFF686E341E9}"/>
              </a:ext>
            </a:extLst>
          </p:cNvPr>
          <p:cNvSpPr txBox="1"/>
          <p:nvPr/>
        </p:nvSpPr>
        <p:spPr>
          <a:xfrm>
            <a:off x="5740068" y="1425285"/>
            <a:ext cx="6101254"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A novel blockchain as a service paradigm</a:t>
            </a:r>
            <a:r>
              <a:rPr lang="en-US" altLang="zh-CN" b="1" baseline="30000" dirty="0">
                <a:latin typeface="微软雅黑" panose="020B0503020204020204" pitchFamily="34" charset="-122"/>
                <a:ea typeface="微软雅黑" panose="020B0503020204020204" pitchFamily="34" charset="-122"/>
              </a:rPr>
              <a:t>[9]</a:t>
            </a:r>
          </a:p>
        </p:txBody>
      </p:sp>
      <p:sp>
        <p:nvSpPr>
          <p:cNvPr id="15" name="文本框 14">
            <a:extLst>
              <a:ext uri="{FF2B5EF4-FFF2-40B4-BE49-F238E27FC236}">
                <a16:creationId xmlns:a16="http://schemas.microsoft.com/office/drawing/2014/main" id="{BA718925-1E3B-FC42-BD76-AC6B1FEA833E}"/>
              </a:ext>
            </a:extLst>
          </p:cNvPr>
          <p:cNvSpPr txBox="1"/>
          <p:nvPr/>
        </p:nvSpPr>
        <p:spPr>
          <a:xfrm>
            <a:off x="5538764" y="2052200"/>
            <a:ext cx="5580320" cy="2536207"/>
          </a:xfrm>
          <a:prstGeom prst="rect">
            <a:avLst/>
          </a:prstGeom>
          <a:noFill/>
        </p:spPr>
        <p:txBody>
          <a:bodyPr wrap="square">
            <a:spAutoFit/>
          </a:bodyPr>
          <a:lstStyle/>
          <a:p>
            <a:pPr>
              <a:lnSpc>
                <a:spcPct val="150000"/>
              </a:lnSpc>
            </a:pPr>
            <a:r>
              <a:rPr lang="zh-CN" altLang="en-US" dirty="0"/>
              <a:t>当前主流的 </a:t>
            </a:r>
            <a:r>
              <a:rPr lang="en-US" altLang="zh-CN" dirty="0"/>
              <a:t>BaaS </a:t>
            </a:r>
            <a:r>
              <a:rPr lang="zh-CN" altLang="en-US" dirty="0"/>
              <a:t>提供商通常采用 </a:t>
            </a:r>
            <a:r>
              <a:rPr lang="en-US" altLang="zh-CN" dirty="0"/>
              <a:t>API </a:t>
            </a:r>
            <a:r>
              <a:rPr lang="zh-CN" altLang="en-US" dirty="0"/>
              <a:t>进行用户访问</a:t>
            </a:r>
            <a:r>
              <a:rPr lang="en-US" altLang="zh-CN" dirty="0"/>
              <a:t>, </a:t>
            </a:r>
            <a:r>
              <a:rPr lang="zh-CN" altLang="en-US" dirty="0"/>
              <a:t>或者简单地将区块链应用迁移到云</a:t>
            </a:r>
            <a:r>
              <a:rPr lang="en-US" altLang="zh-CN" dirty="0"/>
              <a:t>, </a:t>
            </a:r>
            <a:r>
              <a:rPr lang="zh-CN" altLang="en-US" dirty="0"/>
              <a:t>这会侵蚀不可信的机制并带来锁定 风险。他们随后提出了一种新的服务范式来克服现有 </a:t>
            </a:r>
            <a:r>
              <a:rPr lang="en-US" altLang="zh-CN" dirty="0"/>
              <a:t>BaaS </a:t>
            </a:r>
            <a:r>
              <a:rPr lang="zh-CN" altLang="en-US" dirty="0"/>
              <a:t>的局限性。基于 </a:t>
            </a:r>
            <a:r>
              <a:rPr lang="en-US" altLang="zh-CN" dirty="0"/>
              <a:t>Hyperledger </a:t>
            </a:r>
            <a:r>
              <a:rPr lang="zh-CN" altLang="en-US" dirty="0"/>
              <a:t>的实施表明</a:t>
            </a:r>
            <a:r>
              <a:rPr lang="en-US" altLang="zh-CN" dirty="0"/>
              <a:t>, </a:t>
            </a:r>
            <a:r>
              <a:rPr lang="zh-CN" altLang="en-US" dirty="0"/>
              <a:t>该范式可以缓解当前 </a:t>
            </a:r>
            <a:r>
              <a:rPr lang="en-US" altLang="zh-CN" dirty="0"/>
              <a:t>BaaS </a:t>
            </a:r>
            <a:r>
              <a:rPr lang="zh-CN" altLang="en-US" dirty="0"/>
              <a:t>对区块链特征的侵蚀。</a:t>
            </a:r>
          </a:p>
        </p:txBody>
      </p:sp>
      <p:pic>
        <p:nvPicPr>
          <p:cNvPr id="3" name="图片 2">
            <a:extLst>
              <a:ext uri="{FF2B5EF4-FFF2-40B4-BE49-F238E27FC236}">
                <a16:creationId xmlns:a16="http://schemas.microsoft.com/office/drawing/2014/main" id="{F1329217-EF3C-F542-8277-0964FCFC04CA}"/>
              </a:ext>
            </a:extLst>
          </p:cNvPr>
          <p:cNvPicPr>
            <a:picLocks noChangeAspect="1"/>
          </p:cNvPicPr>
          <p:nvPr/>
        </p:nvPicPr>
        <p:blipFill>
          <a:blip r:embed="rId3"/>
          <a:stretch>
            <a:fillRect/>
          </a:stretch>
        </p:blipFill>
        <p:spPr>
          <a:xfrm>
            <a:off x="220905" y="1609951"/>
            <a:ext cx="5095287" cy="2978456"/>
          </a:xfrm>
          <a:prstGeom prst="rect">
            <a:avLst/>
          </a:prstGeom>
        </p:spPr>
      </p:pic>
    </p:spTree>
    <p:extLst>
      <p:ext uri="{BB962C8B-B14F-4D97-AF65-F5344CB8AC3E}">
        <p14:creationId xmlns:p14="http://schemas.microsoft.com/office/powerpoint/2010/main" val="1123169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灯片编号占位符 1">
            <a:extLst>
              <a:ext uri="{FF2B5EF4-FFF2-40B4-BE49-F238E27FC236}">
                <a16:creationId xmlns:a16="http://schemas.microsoft.com/office/drawing/2014/main" id="{4286A633-0A07-45E8-9674-DCD6425C1150}"/>
              </a:ext>
            </a:extLst>
          </p:cNvPr>
          <p:cNvSpPr txBox="1">
            <a:spLocks/>
          </p:cNvSpPr>
          <p:nvPr/>
        </p:nvSpPr>
        <p:spPr>
          <a:xfrm>
            <a:off x="10991169" y="63903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25" name="文本占位符 2">
            <a:extLst>
              <a:ext uri="{FF2B5EF4-FFF2-40B4-BE49-F238E27FC236}">
                <a16:creationId xmlns:a16="http://schemas.microsoft.com/office/drawing/2014/main" id="{5D169195-14F6-C640-8B46-88DC0DD98D15}"/>
              </a:ext>
            </a:extLst>
          </p:cNvPr>
          <p:cNvSpPr txBox="1">
            <a:spLocks/>
          </p:cNvSpPr>
          <p:nvPr/>
        </p:nvSpPr>
        <p:spPr>
          <a:xfrm>
            <a:off x="774138" y="328713"/>
            <a:ext cx="169076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latin typeface="Times New Roman"/>
                <a:ea typeface="微软雅黑"/>
                <a:cs typeface=""/>
              </a:rPr>
              <a:t>现状调研</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sp>
        <p:nvSpPr>
          <p:cNvPr id="20" name="文本框 19">
            <a:extLst>
              <a:ext uri="{FF2B5EF4-FFF2-40B4-BE49-F238E27FC236}">
                <a16:creationId xmlns:a16="http://schemas.microsoft.com/office/drawing/2014/main" id="{CB58A8DF-8FBF-B441-A3FC-8DE2E727249A}"/>
              </a:ext>
            </a:extLst>
          </p:cNvPr>
          <p:cNvSpPr txBox="1"/>
          <p:nvPr/>
        </p:nvSpPr>
        <p:spPr>
          <a:xfrm>
            <a:off x="409275" y="909900"/>
            <a:ext cx="6272879" cy="2951898"/>
          </a:xfrm>
          <a:prstGeom prst="rect">
            <a:avLst/>
          </a:prstGeom>
          <a:noFill/>
        </p:spPr>
        <p:txBody>
          <a:bodyPr wrap="square">
            <a:spAutoFit/>
          </a:bodyPr>
          <a:lstStyle/>
          <a:p>
            <a:pPr algn="just">
              <a:lnSpc>
                <a:spcPct val="150000"/>
              </a:lnSpc>
            </a:pPr>
            <a:r>
              <a:rPr lang="zh-CN" altLang="zh-CN"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Cello: </a:t>
            </a:r>
            <a:r>
              <a:rPr lang="zh-CN" altLang="en-US" dirty="0">
                <a:latin typeface="微软雅黑" panose="020B0503020204020204" pitchFamily="34" charset="-122"/>
                <a:ea typeface="微软雅黑" panose="020B0503020204020204" pitchFamily="34" charset="-122"/>
              </a:rPr>
              <a:t>一个区块链供应和操作系统，帮助人们以更高效的方式使用和管理区块链。</a:t>
            </a:r>
            <a:r>
              <a:rPr lang="en-US" altLang="zh-CN" dirty="0">
                <a:latin typeface="微软雅黑" panose="020B0503020204020204" pitchFamily="34" charset="-122"/>
                <a:ea typeface="微软雅黑" panose="020B0503020204020204" pitchFamily="34" charset="-122"/>
              </a:rPr>
              <a:t>Cello</a:t>
            </a:r>
            <a:r>
              <a:rPr lang="zh-CN" altLang="en-US" dirty="0">
                <a:latin typeface="微软雅黑" panose="020B0503020204020204" pitchFamily="34" charset="-122"/>
                <a:ea typeface="微软雅黑" panose="020B0503020204020204" pitchFamily="34" charset="-122"/>
              </a:rPr>
              <a:t>基于先进的区块链技术和现代</a:t>
            </a:r>
            <a:r>
              <a:rPr lang="en-US" altLang="zh-CN" dirty="0">
                <a:latin typeface="微软雅黑" panose="020B0503020204020204" pitchFamily="34" charset="-122"/>
                <a:ea typeface="微软雅黑" panose="020B0503020204020204" pitchFamily="34" charset="-122"/>
              </a:rPr>
              <a:t>PaaS</a:t>
            </a:r>
            <a:r>
              <a:rPr lang="zh-CN" altLang="en-US" dirty="0">
                <a:latin typeface="微软雅黑" panose="020B0503020204020204" pitchFamily="34" charset="-122"/>
                <a:ea typeface="微软雅黑" panose="020B0503020204020204" pitchFamily="34" charset="-122"/>
              </a:rPr>
              <a:t>工具，提供以下主要功能：</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）管理区块链网络的生命周期</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）支持自定义区块链网络配置，如网络大小、共识类型。</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）支持多种底层基础设施，包括裸机、虚拟机、</a:t>
            </a:r>
            <a:r>
              <a:rPr lang="en-US" altLang="zh-CN" dirty="0">
                <a:latin typeface="微软雅黑" panose="020B0503020204020204" pitchFamily="34" charset="-122"/>
                <a:ea typeface="微软雅黑" panose="020B0503020204020204" pitchFamily="34" charset="-122"/>
              </a:rPr>
              <a:t>vSphere</a:t>
            </a:r>
            <a:r>
              <a:rPr lang="zh-CN" altLang="en-US" dirty="0">
                <a:latin typeface="微软雅黑" panose="020B0503020204020204" pitchFamily="34" charset="-122"/>
                <a:ea typeface="微软雅黑" panose="020B0503020204020204" pitchFamily="34" charset="-122"/>
              </a:rPr>
              <a:t>、本机</a:t>
            </a:r>
            <a:r>
              <a:rPr lang="en-US" altLang="zh-CN" dirty="0">
                <a:latin typeface="微软雅黑" panose="020B0503020204020204" pitchFamily="34" charset="-122"/>
                <a:ea typeface="微软雅黑" panose="020B0503020204020204" pitchFamily="34" charset="-122"/>
              </a:rPr>
              <a:t>Docker</a:t>
            </a:r>
            <a:r>
              <a:rPr lang="zh-CN" altLang="en-US" dirty="0">
                <a:latin typeface="微软雅黑" panose="020B0503020204020204" pitchFamily="34" charset="-122"/>
                <a:ea typeface="微软雅黑" panose="020B0503020204020204" pitchFamily="34" charset="-122"/>
              </a:rPr>
              <a:t>主机、</a:t>
            </a:r>
            <a:r>
              <a:rPr lang="en-US" altLang="zh-CN" dirty="0">
                <a:latin typeface="微软雅黑" panose="020B0503020204020204" pitchFamily="34" charset="-122"/>
                <a:ea typeface="微软雅黑" panose="020B0503020204020204" pitchFamily="34" charset="-122"/>
              </a:rPr>
              <a:t>swarm</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Kubernetes</a:t>
            </a:r>
            <a:endParaRPr lang="zh-CN" altLang="en-US"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7DF50102-3880-D94C-B7E8-65344FAEB442}"/>
              </a:ext>
            </a:extLst>
          </p:cNvPr>
          <p:cNvSpPr txBox="1"/>
          <p:nvPr/>
        </p:nvSpPr>
        <p:spPr>
          <a:xfrm>
            <a:off x="409275" y="4245711"/>
            <a:ext cx="6272879" cy="1702389"/>
          </a:xfrm>
          <a:prstGeom prst="rect">
            <a:avLst/>
          </a:prstGeom>
          <a:noFill/>
        </p:spPr>
        <p:txBody>
          <a:bodyPr wrap="square">
            <a:spAutoFit/>
          </a:bodyPr>
          <a:lstStyle/>
          <a:p>
            <a:pPr algn="just">
              <a:lnSpc>
                <a:spcPct val="150000"/>
              </a:lnSpc>
            </a:pP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Cello</a:t>
            </a:r>
            <a:r>
              <a:rPr lang="zh-CN" altLang="en-US" sz="1800" dirty="0">
                <a:effectLst/>
                <a:latin typeface="微软雅黑" panose="020B0503020204020204" pitchFamily="34" charset="-122"/>
                <a:ea typeface="微软雅黑" panose="020B0503020204020204" pitchFamily="34" charset="-122"/>
                <a:cs typeface="宋体" panose="02010600030101010101" pitchFamily="2" charset="-122"/>
              </a:rPr>
              <a:t>当前阶段重点关注在</a:t>
            </a:r>
            <a:r>
              <a:rPr lang="en-US" altLang="zh-CN" dirty="0">
                <a:latin typeface="微软雅黑" panose="020B0503020204020204" pitchFamily="34" charset="-122"/>
                <a:ea typeface="微软雅黑" panose="020B0503020204020204" pitchFamily="34" charset="-122"/>
                <a:cs typeface="宋体" panose="02010600030101010101" pitchFamily="2" charset="-122"/>
              </a:rPr>
              <a:t>Docker</a:t>
            </a:r>
            <a:r>
              <a:rPr lang="zh-CN" altLang="en-US" sz="1800" dirty="0">
                <a:effectLst/>
                <a:latin typeface="微软雅黑" panose="020B0503020204020204" pitchFamily="34" charset="-122"/>
                <a:ea typeface="微软雅黑" panose="020B0503020204020204" pitchFamily="34" charset="-122"/>
                <a:cs typeface="宋体" panose="02010600030101010101" pitchFamily="2" charset="-122"/>
              </a:rPr>
              <a:t>安装</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en-US" sz="1800" dirty="0">
                <a:effectLst/>
                <a:latin typeface="微软雅黑" panose="020B0503020204020204" pitchFamily="34" charset="-122"/>
                <a:ea typeface="微软雅黑" panose="020B0503020204020204" pitchFamily="34" charset="-122"/>
                <a:cs typeface="宋体" panose="02010600030101010101" pitchFamily="2" charset="-122"/>
              </a:rPr>
              <a:t> 对</a:t>
            </a:r>
            <a:r>
              <a:rPr lang="en-US" altLang="zh-CN" dirty="0">
                <a:latin typeface="微软雅黑" panose="020B0503020204020204" pitchFamily="34" charset="-122"/>
                <a:ea typeface="微软雅黑" panose="020B0503020204020204" pitchFamily="34" charset="-122"/>
                <a:cs typeface="宋体" panose="02010600030101010101" pitchFamily="2" charset="-122"/>
              </a:rPr>
              <a:t>K</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ubernetes</a:t>
            </a:r>
            <a:r>
              <a:rPr lang="zh-CN" altLang="en-US" sz="1800" dirty="0">
                <a:effectLst/>
                <a:latin typeface="微软雅黑" panose="020B0503020204020204" pitchFamily="34" charset="-122"/>
                <a:ea typeface="微软雅黑" panose="020B0503020204020204" pitchFamily="34" charset="-122"/>
                <a:cs typeface="宋体" panose="02010600030101010101" pitchFamily="2" charset="-122"/>
              </a:rPr>
              <a:t> </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operator</a:t>
            </a:r>
            <a:r>
              <a:rPr lang="zh-CN" altLang="en-US" sz="1800" dirty="0">
                <a:effectLst/>
                <a:latin typeface="微软雅黑" panose="020B0503020204020204" pitchFamily="34" charset="-122"/>
                <a:ea typeface="微软雅黑" panose="020B0503020204020204" pitchFamily="34" charset="-122"/>
                <a:cs typeface="宋体" panose="02010600030101010101" pitchFamily="2" charset="-122"/>
              </a:rPr>
              <a:t>支持方面的仍处在相对初级阶段</a:t>
            </a:r>
            <a:r>
              <a:rPr lang="zh-CN" altLang="en-US" dirty="0">
                <a:latin typeface="微软雅黑" panose="020B0503020204020204" pitchFamily="34" charset="-122"/>
                <a:ea typeface="微软雅黑" panose="020B0503020204020204" pitchFamily="34" charset="-122"/>
                <a:cs typeface="宋体" panose="02010600030101010101" pitchFamily="2" charset="-122"/>
              </a:rPr>
              <a:t>，配置项简单灵活性不足且老旧，对</a:t>
            </a:r>
            <a:r>
              <a:rPr lang="en-US" altLang="zh-CN" dirty="0">
                <a:latin typeface="微软雅黑" panose="020B0503020204020204" pitchFamily="34" charset="-122"/>
                <a:ea typeface="微软雅黑" panose="020B0503020204020204" pitchFamily="34" charset="-122"/>
                <a:cs typeface="宋体" panose="02010600030101010101" pitchFamily="2" charset="-122"/>
              </a:rPr>
              <a:t>CRD</a:t>
            </a:r>
            <a:r>
              <a:rPr lang="zh-CN" altLang="en-US" dirty="0">
                <a:latin typeface="微软雅黑" panose="020B0503020204020204" pitchFamily="34" charset="-122"/>
                <a:ea typeface="微软雅黑" panose="020B0503020204020204" pitchFamily="34" charset="-122"/>
                <a:cs typeface="宋体" panose="02010600030101010101" pitchFamily="2" charset="-122"/>
              </a:rPr>
              <a:t>的最新更新在</a:t>
            </a:r>
            <a:r>
              <a:rPr lang="en-US" altLang="zh-CN" dirty="0">
                <a:latin typeface="微软雅黑" panose="020B0503020204020204" pitchFamily="34" charset="-122"/>
                <a:ea typeface="微软雅黑" panose="020B0503020204020204" pitchFamily="34" charset="-122"/>
                <a:cs typeface="宋体" panose="02010600030101010101" pitchFamily="2" charset="-122"/>
              </a:rPr>
              <a:t>2</a:t>
            </a:r>
            <a:r>
              <a:rPr lang="zh-CN" altLang="en-US" dirty="0">
                <a:latin typeface="微软雅黑" panose="020B0503020204020204" pitchFamily="34" charset="-122"/>
                <a:ea typeface="微软雅黑" panose="020B0503020204020204" pitchFamily="34" charset="-122"/>
                <a:cs typeface="宋体" panose="02010600030101010101" pitchFamily="2" charset="-122"/>
              </a:rPr>
              <a:t>年前；缺少对</a:t>
            </a:r>
            <a:r>
              <a:rPr lang="en-US" altLang="zh-CN" dirty="0">
                <a:latin typeface="微软雅黑" panose="020B0503020204020204" pitchFamily="34" charset="-122"/>
                <a:ea typeface="微软雅黑" panose="020B0503020204020204" pitchFamily="34" charset="-122"/>
                <a:cs typeface="宋体" panose="02010600030101010101" pitchFamily="2" charset="-122"/>
              </a:rPr>
              <a:t>Operator</a:t>
            </a:r>
            <a:r>
              <a:rPr lang="zh-CN" altLang="en-US" dirty="0">
                <a:latin typeface="微软雅黑" panose="020B0503020204020204" pitchFamily="34" charset="-122"/>
                <a:ea typeface="微软雅黑" panose="020B0503020204020204" pitchFamily="34" charset="-122"/>
                <a:cs typeface="宋体" panose="02010600030101010101" pitchFamily="2" charset="-122"/>
              </a:rPr>
              <a:t>的监控</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26" name="图片 25">
            <a:extLst>
              <a:ext uri="{FF2B5EF4-FFF2-40B4-BE49-F238E27FC236}">
                <a16:creationId xmlns:a16="http://schemas.microsoft.com/office/drawing/2014/main" id="{7198CE80-7F9C-3743-BDE2-E87C5AC2A827}"/>
              </a:ext>
            </a:extLst>
          </p:cNvPr>
          <p:cNvPicPr>
            <a:picLocks noChangeAspect="1"/>
          </p:cNvPicPr>
          <p:nvPr/>
        </p:nvPicPr>
        <p:blipFill>
          <a:blip r:embed="rId3"/>
          <a:stretch>
            <a:fillRect/>
          </a:stretch>
        </p:blipFill>
        <p:spPr>
          <a:xfrm>
            <a:off x="7164876" y="730560"/>
            <a:ext cx="3639177" cy="2615482"/>
          </a:xfrm>
          <a:prstGeom prst="rect">
            <a:avLst/>
          </a:prstGeom>
        </p:spPr>
      </p:pic>
      <p:pic>
        <p:nvPicPr>
          <p:cNvPr id="27" name="图片 26">
            <a:extLst>
              <a:ext uri="{FF2B5EF4-FFF2-40B4-BE49-F238E27FC236}">
                <a16:creationId xmlns:a16="http://schemas.microsoft.com/office/drawing/2014/main" id="{DCF0B365-1482-6245-A1D2-48FAD1DFE50E}"/>
              </a:ext>
            </a:extLst>
          </p:cNvPr>
          <p:cNvPicPr>
            <a:picLocks noChangeAspect="1"/>
          </p:cNvPicPr>
          <p:nvPr/>
        </p:nvPicPr>
        <p:blipFill>
          <a:blip r:embed="rId4"/>
          <a:stretch>
            <a:fillRect/>
          </a:stretch>
        </p:blipFill>
        <p:spPr>
          <a:xfrm>
            <a:off x="7164876" y="4031629"/>
            <a:ext cx="3646059" cy="1921953"/>
          </a:xfrm>
          <a:prstGeom prst="rect">
            <a:avLst/>
          </a:prstGeom>
        </p:spPr>
      </p:pic>
      <p:sp>
        <p:nvSpPr>
          <p:cNvPr id="30" name="文本框 29">
            <a:extLst>
              <a:ext uri="{FF2B5EF4-FFF2-40B4-BE49-F238E27FC236}">
                <a16:creationId xmlns:a16="http://schemas.microsoft.com/office/drawing/2014/main" id="{57C68FF2-DA2C-9746-A0F5-51BBD85FD222}"/>
              </a:ext>
            </a:extLst>
          </p:cNvPr>
          <p:cNvSpPr txBox="1"/>
          <p:nvPr/>
        </p:nvSpPr>
        <p:spPr>
          <a:xfrm>
            <a:off x="7595301" y="3554021"/>
            <a:ext cx="2919389" cy="307777"/>
          </a:xfrm>
          <a:prstGeom prst="rect">
            <a:avLst/>
          </a:prstGeom>
          <a:noFill/>
        </p:spPr>
        <p:txBody>
          <a:bodyPr wrap="none" rtlCol="0">
            <a:spAutoFit/>
          </a:bodyPr>
          <a:lstStyle/>
          <a:p>
            <a:r>
              <a:rPr kumimoji="1" lang="zh-CN" altLang="en-US" sz="1400" dirty="0"/>
              <a:t>图</a:t>
            </a:r>
            <a:r>
              <a:rPr kumimoji="1" lang="en-US" altLang="zh-CN" sz="1400" dirty="0"/>
              <a:t>5</a:t>
            </a:r>
            <a:r>
              <a:rPr kumimoji="1" lang="zh-CN" altLang="en-US" sz="1400" dirty="0"/>
              <a:t> </a:t>
            </a:r>
            <a:r>
              <a:rPr kumimoji="1" lang="en-US" altLang="zh-CN" sz="1400" dirty="0"/>
              <a:t>cello</a:t>
            </a:r>
            <a:r>
              <a:rPr kumimoji="1" lang="zh-CN" altLang="en-US" sz="1400" dirty="0"/>
              <a:t> </a:t>
            </a:r>
            <a:r>
              <a:rPr kumimoji="1" lang="en-US" altLang="zh-CN" sz="1400" dirty="0"/>
              <a:t>k8s operator</a:t>
            </a:r>
            <a:r>
              <a:rPr kumimoji="1" lang="zh-CN" altLang="en-US" sz="1400" dirty="0"/>
              <a:t> </a:t>
            </a:r>
            <a:r>
              <a:rPr kumimoji="1" lang="en-US" altLang="zh-CN" sz="1400" dirty="0"/>
              <a:t>CRD</a:t>
            </a:r>
            <a:r>
              <a:rPr kumimoji="1" lang="zh-CN" altLang="en-US" sz="1400" dirty="0"/>
              <a:t>目录结构</a:t>
            </a:r>
          </a:p>
        </p:txBody>
      </p:sp>
      <p:sp>
        <p:nvSpPr>
          <p:cNvPr id="31" name="文本框 30">
            <a:extLst>
              <a:ext uri="{FF2B5EF4-FFF2-40B4-BE49-F238E27FC236}">
                <a16:creationId xmlns:a16="http://schemas.microsoft.com/office/drawing/2014/main" id="{FCFFE311-84F8-E440-80D3-E3BD7E333CDF}"/>
              </a:ext>
            </a:extLst>
          </p:cNvPr>
          <p:cNvSpPr txBox="1"/>
          <p:nvPr/>
        </p:nvSpPr>
        <p:spPr>
          <a:xfrm>
            <a:off x="7878230" y="6000948"/>
            <a:ext cx="2353529" cy="307777"/>
          </a:xfrm>
          <a:prstGeom prst="rect">
            <a:avLst/>
          </a:prstGeom>
          <a:noFill/>
        </p:spPr>
        <p:txBody>
          <a:bodyPr wrap="none" rtlCol="0">
            <a:spAutoFit/>
          </a:bodyPr>
          <a:lstStyle/>
          <a:p>
            <a:r>
              <a:rPr kumimoji="1" lang="zh-CN" altLang="en-US" sz="1400" dirty="0"/>
              <a:t>图</a:t>
            </a:r>
            <a:r>
              <a:rPr kumimoji="1" lang="en-US" altLang="zh-CN" sz="1400" dirty="0"/>
              <a:t>6</a:t>
            </a:r>
            <a:r>
              <a:rPr kumimoji="1" lang="zh-CN" altLang="en-US" sz="1400" dirty="0"/>
              <a:t> </a:t>
            </a:r>
            <a:r>
              <a:rPr kumimoji="1" lang="en-US" altLang="zh-CN" sz="1400" dirty="0"/>
              <a:t>fabric-ca-server</a:t>
            </a:r>
            <a:r>
              <a:rPr kumimoji="1" lang="zh-CN" altLang="en-US" sz="1400" dirty="0"/>
              <a:t>目录结构</a:t>
            </a:r>
          </a:p>
        </p:txBody>
      </p:sp>
      <p:cxnSp>
        <p:nvCxnSpPr>
          <p:cNvPr id="10" name="直线箭头连接符 9">
            <a:extLst>
              <a:ext uri="{FF2B5EF4-FFF2-40B4-BE49-F238E27FC236}">
                <a16:creationId xmlns:a16="http://schemas.microsoft.com/office/drawing/2014/main" id="{EEFDC662-2535-4549-8724-A6508720408A}"/>
              </a:ext>
            </a:extLst>
          </p:cNvPr>
          <p:cNvCxnSpPr/>
          <p:nvPr/>
        </p:nvCxnSpPr>
        <p:spPr>
          <a:xfrm>
            <a:off x="10804052" y="1730326"/>
            <a:ext cx="367200"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FAEA06A-BEC5-AE41-95D9-38DF69C75678}"/>
              </a:ext>
            </a:extLst>
          </p:cNvPr>
          <p:cNvSpPr txBox="1"/>
          <p:nvPr/>
        </p:nvSpPr>
        <p:spPr>
          <a:xfrm>
            <a:off x="11149013" y="1545660"/>
            <a:ext cx="1042987" cy="369332"/>
          </a:xfrm>
          <a:prstGeom prst="rect">
            <a:avLst/>
          </a:prstGeom>
          <a:noFill/>
        </p:spPr>
        <p:txBody>
          <a:bodyPr wrap="square">
            <a:spAutoFit/>
          </a:bodyPr>
          <a:lstStyle/>
          <a:p>
            <a:r>
              <a:rPr lang="en-US" altLang="zh-CN" dirty="0"/>
              <a:t>4</a:t>
            </a:r>
            <a:r>
              <a:rPr lang="zh-CN" altLang="en-US" dirty="0"/>
              <a:t>条配置</a:t>
            </a:r>
          </a:p>
        </p:txBody>
      </p:sp>
      <p:cxnSp>
        <p:nvCxnSpPr>
          <p:cNvPr id="39" name="直线箭头连接符 38">
            <a:extLst>
              <a:ext uri="{FF2B5EF4-FFF2-40B4-BE49-F238E27FC236}">
                <a16:creationId xmlns:a16="http://schemas.microsoft.com/office/drawing/2014/main" id="{531C22CC-3C9D-254B-B610-F7847660AD36}"/>
              </a:ext>
            </a:extLst>
          </p:cNvPr>
          <p:cNvCxnSpPr/>
          <p:nvPr/>
        </p:nvCxnSpPr>
        <p:spPr>
          <a:xfrm>
            <a:off x="10781813" y="5160498"/>
            <a:ext cx="367200"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21F75CF4-3C69-A247-8526-82D6B60DB4CA}"/>
              </a:ext>
            </a:extLst>
          </p:cNvPr>
          <p:cNvSpPr txBox="1"/>
          <p:nvPr/>
        </p:nvSpPr>
        <p:spPr>
          <a:xfrm>
            <a:off x="11124360" y="4949188"/>
            <a:ext cx="1042987" cy="646331"/>
          </a:xfrm>
          <a:prstGeom prst="rect">
            <a:avLst/>
          </a:prstGeom>
          <a:noFill/>
        </p:spPr>
        <p:txBody>
          <a:bodyPr wrap="square">
            <a:spAutoFit/>
          </a:bodyPr>
          <a:lstStyle/>
          <a:p>
            <a:r>
              <a:rPr lang="en-US" altLang="zh-CN" dirty="0"/>
              <a:t>22</a:t>
            </a:r>
            <a:r>
              <a:rPr lang="zh-CN" altLang="en-US" dirty="0"/>
              <a:t>条配置项</a:t>
            </a:r>
          </a:p>
        </p:txBody>
      </p:sp>
    </p:spTree>
    <p:extLst>
      <p:ext uri="{BB962C8B-B14F-4D97-AF65-F5344CB8AC3E}">
        <p14:creationId xmlns:p14="http://schemas.microsoft.com/office/powerpoint/2010/main" val="151904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灯片编号占位符 1">
            <a:extLst>
              <a:ext uri="{FF2B5EF4-FFF2-40B4-BE49-F238E27FC236}">
                <a16:creationId xmlns:a16="http://schemas.microsoft.com/office/drawing/2014/main" id="{4286A633-0A07-45E8-9674-DCD6425C1150}"/>
              </a:ext>
            </a:extLst>
          </p:cNvPr>
          <p:cNvSpPr txBox="1">
            <a:spLocks/>
          </p:cNvSpPr>
          <p:nvPr/>
        </p:nvSpPr>
        <p:spPr>
          <a:xfrm>
            <a:off x="10991169" y="63903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24" name="文本框 23">
            <a:extLst>
              <a:ext uri="{FF2B5EF4-FFF2-40B4-BE49-F238E27FC236}">
                <a16:creationId xmlns:a16="http://schemas.microsoft.com/office/drawing/2014/main" id="{0011A567-C87D-364E-8E05-9E71B2AF315E}"/>
              </a:ext>
            </a:extLst>
          </p:cNvPr>
          <p:cNvSpPr txBox="1"/>
          <p:nvPr/>
        </p:nvSpPr>
        <p:spPr>
          <a:xfrm>
            <a:off x="6481438" y="6313526"/>
            <a:ext cx="4841442" cy="276999"/>
          </a:xfrm>
          <a:prstGeom prst="rect">
            <a:avLst/>
          </a:prstGeom>
          <a:noFill/>
        </p:spPr>
        <p:txBody>
          <a:bodyPr wrap="square">
            <a:spAutoFit/>
          </a:bodyPr>
          <a:lstStyle/>
          <a:p>
            <a:r>
              <a:rPr lang="zh-CN" altLang="en-US" sz="1200" dirty="0"/>
              <a:t>[</a:t>
            </a:r>
            <a:r>
              <a:rPr lang="en-US" altLang="zh-CN" sz="1200" dirty="0"/>
              <a:t>10</a:t>
            </a:r>
            <a:r>
              <a:rPr lang="zh-CN" altLang="en-US" sz="1200" dirty="0"/>
              <a:t>]</a:t>
            </a:r>
            <a:r>
              <a:rPr lang="en-US" altLang="zh-CN" sz="1200" dirty="0"/>
              <a:t> https://</a:t>
            </a:r>
            <a:r>
              <a:rPr lang="en-US" altLang="zh-CN" sz="1200" dirty="0" err="1"/>
              <a:t>github.com</a:t>
            </a:r>
            <a:r>
              <a:rPr lang="en-US" altLang="zh-CN" sz="1200" dirty="0"/>
              <a:t>/</a:t>
            </a:r>
            <a:r>
              <a:rPr lang="en-US" altLang="zh-CN" sz="1200" dirty="0" err="1"/>
              <a:t>hyperledger</a:t>
            </a:r>
            <a:r>
              <a:rPr lang="en-US" altLang="zh-CN" sz="1200" dirty="0"/>
              <a:t>-labs/blockchain-automation-framework</a:t>
            </a:r>
          </a:p>
        </p:txBody>
      </p:sp>
      <p:sp>
        <p:nvSpPr>
          <p:cNvPr id="25" name="文本占位符 2">
            <a:extLst>
              <a:ext uri="{FF2B5EF4-FFF2-40B4-BE49-F238E27FC236}">
                <a16:creationId xmlns:a16="http://schemas.microsoft.com/office/drawing/2014/main" id="{5D169195-14F6-C640-8B46-88DC0DD98D15}"/>
              </a:ext>
            </a:extLst>
          </p:cNvPr>
          <p:cNvSpPr txBox="1">
            <a:spLocks/>
          </p:cNvSpPr>
          <p:nvPr/>
        </p:nvSpPr>
        <p:spPr>
          <a:xfrm>
            <a:off x="774138" y="328713"/>
            <a:ext cx="169076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latin typeface="Times New Roman"/>
                <a:ea typeface="微软雅黑"/>
                <a:cs typeface=""/>
              </a:rPr>
              <a:t>现状调研</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sp>
        <p:nvSpPr>
          <p:cNvPr id="27" name="文本框 26">
            <a:extLst>
              <a:ext uri="{FF2B5EF4-FFF2-40B4-BE49-F238E27FC236}">
                <a16:creationId xmlns:a16="http://schemas.microsoft.com/office/drawing/2014/main" id="{138ECEFA-BE0C-7A43-88A5-600607075550}"/>
              </a:ext>
            </a:extLst>
          </p:cNvPr>
          <p:cNvSpPr txBox="1"/>
          <p:nvPr/>
        </p:nvSpPr>
        <p:spPr>
          <a:xfrm>
            <a:off x="6342565" y="1218175"/>
            <a:ext cx="5670531" cy="1705403"/>
          </a:xfrm>
          <a:prstGeom prst="rect">
            <a:avLst/>
          </a:prstGeom>
          <a:noFill/>
        </p:spPr>
        <p:txBody>
          <a:bodyPr wrap="square">
            <a:spAutoFit/>
          </a:bodyPr>
          <a:lstStyle/>
          <a:p>
            <a:pPr algn="just">
              <a:lnSpc>
                <a:spcPct val="150000"/>
              </a:lnSpc>
            </a:pPr>
            <a:r>
              <a:rPr lang="zh-CN" altLang="zh-CN"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Blockchain Automation Framework</a:t>
            </a:r>
            <a:r>
              <a:rPr lang="en-US" altLang="zh-CN" b="1" baseline="30000" dirty="0">
                <a:latin typeface="微软雅黑" panose="020B0503020204020204" pitchFamily="34" charset="-122"/>
                <a:ea typeface="微软雅黑" panose="020B0503020204020204" pitchFamily="34" charset="-122"/>
              </a:rPr>
              <a:t>[10]</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Ansible</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Helm</a:t>
            </a:r>
            <a:r>
              <a:rPr lang="zh-CN" alt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Kubernetes</a:t>
            </a:r>
            <a:r>
              <a:rPr lang="zh-CN" altLang="zh-CN" dirty="0">
                <a:latin typeface="微软雅黑" panose="020B0503020204020204" pitchFamily="34" charset="-122"/>
                <a:ea typeface="微软雅黑" panose="020B0503020204020204" pitchFamily="34" charset="-122"/>
              </a:rPr>
              <a:t>部署生产</a:t>
            </a:r>
            <a:r>
              <a:rPr lang="en-US" altLang="zh-CN" dirty="0">
                <a:latin typeface="微软雅黑" panose="020B0503020204020204" pitchFamily="34" charset="-122"/>
                <a:ea typeface="微软雅黑" panose="020B0503020204020204" pitchFamily="34" charset="-122"/>
              </a:rPr>
              <a:t>DLT(</a:t>
            </a:r>
            <a:r>
              <a:rPr lang="zh-CN" altLang="zh-CN" dirty="0">
                <a:latin typeface="微软雅黑" panose="020B0503020204020204" pitchFamily="34" charset="-122"/>
                <a:ea typeface="微软雅黑" panose="020B0503020204020204" pitchFamily="34" charset="-122"/>
              </a:rPr>
              <a:t>分布式记账</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网络。具体来说</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helm charts</a:t>
            </a:r>
            <a:r>
              <a:rPr lang="zh-CN" altLang="zh-CN" dirty="0">
                <a:latin typeface="微软雅黑" panose="020B0503020204020204" pitchFamily="34" charset="-122"/>
                <a:ea typeface="微软雅黑" panose="020B0503020204020204" pitchFamily="34" charset="-122"/>
              </a:rPr>
              <a:t>作为</a:t>
            </a:r>
            <a:r>
              <a:rPr lang="en-US" altLang="zh-CN" dirty="0">
                <a:latin typeface="微软雅黑" panose="020B0503020204020204" pitchFamily="34" charset="-122"/>
                <a:ea typeface="微软雅黑" panose="020B0503020204020204" pitchFamily="34" charset="-122"/>
              </a:rPr>
              <a:t>Kubernetes</a:t>
            </a:r>
            <a:r>
              <a:rPr lang="zh-CN" altLang="zh-CN" dirty="0">
                <a:latin typeface="微软雅黑" panose="020B0503020204020204" pitchFamily="34" charset="-122"/>
                <a:ea typeface="微软雅黑" panose="020B0503020204020204" pitchFamily="34" charset="-122"/>
              </a:rPr>
              <a:t>部署模板、利用</a:t>
            </a:r>
            <a:r>
              <a:rPr lang="en-US" altLang="zh-CN" dirty="0">
                <a:latin typeface="微软雅黑" panose="020B0503020204020204" pitchFamily="34" charset="-122"/>
                <a:ea typeface="微软雅黑" panose="020B0503020204020204" pitchFamily="34" charset="-122"/>
              </a:rPr>
              <a:t>Ansible</a:t>
            </a:r>
            <a:r>
              <a:rPr lang="zh-CN" altLang="zh-CN" dirty="0">
                <a:latin typeface="微软雅黑" panose="020B0503020204020204" pitchFamily="34" charset="-122"/>
                <a:ea typeface="微软雅黑" panose="020B0503020204020204" pitchFamily="34" charset="-122"/>
              </a:rPr>
              <a:t>对网络进行配置</a:t>
            </a:r>
            <a:endParaRPr lang="en-US" altLang="zh-CN" dirty="0">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084A9ED3-D008-5A46-A616-AC7972EA6D59}"/>
              </a:ext>
            </a:extLst>
          </p:cNvPr>
          <p:cNvPicPr>
            <a:picLocks noChangeAspect="1"/>
          </p:cNvPicPr>
          <p:nvPr/>
        </p:nvPicPr>
        <p:blipFill>
          <a:blip r:embed="rId3"/>
          <a:stretch>
            <a:fillRect/>
          </a:stretch>
        </p:blipFill>
        <p:spPr>
          <a:xfrm>
            <a:off x="425183" y="1188870"/>
            <a:ext cx="5729054" cy="2300301"/>
          </a:xfrm>
          <a:prstGeom prst="rect">
            <a:avLst/>
          </a:prstGeom>
        </p:spPr>
      </p:pic>
      <p:sp>
        <p:nvSpPr>
          <p:cNvPr id="31" name="文本框 30">
            <a:extLst>
              <a:ext uri="{FF2B5EF4-FFF2-40B4-BE49-F238E27FC236}">
                <a16:creationId xmlns:a16="http://schemas.microsoft.com/office/drawing/2014/main" id="{66A28412-59FF-B846-81F2-22E1A5A6B070}"/>
              </a:ext>
            </a:extLst>
          </p:cNvPr>
          <p:cNvSpPr txBox="1"/>
          <p:nvPr/>
        </p:nvSpPr>
        <p:spPr>
          <a:xfrm>
            <a:off x="6342565" y="3666400"/>
            <a:ext cx="5819061" cy="2117887"/>
          </a:xfrm>
          <a:prstGeom prst="rect">
            <a:avLst/>
          </a:prstGeom>
          <a:noFill/>
        </p:spPr>
        <p:txBody>
          <a:bodyPr wrap="square">
            <a:spAutoFit/>
          </a:bodyPr>
          <a:lstStyle/>
          <a:p>
            <a:pPr algn="just">
              <a:lnSpc>
                <a:spcPct val="150000"/>
              </a:lnSpc>
            </a:pPr>
            <a:r>
              <a:rPr lang="zh-CN" altLang="zh-CN" dirty="0">
                <a:latin typeface="微软雅黑" panose="020B0503020204020204" pitchFamily="34" charset="-122"/>
                <a:ea typeface="微软雅黑" panose="020B0503020204020204" pitchFamily="34" charset="-122"/>
              </a:rPr>
              <a:t>该项目采用的</a:t>
            </a:r>
            <a:r>
              <a:rPr lang="en-US" altLang="zh-CN" dirty="0">
                <a:latin typeface="微软雅黑" panose="020B0503020204020204" pitchFamily="34" charset="-122"/>
                <a:ea typeface="微软雅黑" panose="020B0503020204020204" pitchFamily="34" charset="-122"/>
              </a:rPr>
              <a:t>Ansible-Playbooks</a:t>
            </a:r>
            <a:r>
              <a:rPr lang="zh-CN" altLang="zh-CN" dirty="0">
                <a:latin typeface="微软雅黑" panose="020B0503020204020204" pitchFamily="34" charset="-122"/>
                <a:ea typeface="微软雅黑" panose="020B0503020204020204" pitchFamily="34" charset="-122"/>
              </a:rPr>
              <a:t>配置部署。本质上还是描述为一个需要希望远程主机执行命令的方案</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或者一组</a:t>
            </a:r>
            <a:r>
              <a:rPr lang="en-US" altLang="zh-CN" dirty="0">
                <a:latin typeface="微软雅黑" panose="020B0503020204020204" pitchFamily="34" charset="-122"/>
                <a:ea typeface="微软雅黑" panose="020B0503020204020204" pitchFamily="34" charset="-122"/>
              </a:rPr>
              <a:t>IT</a:t>
            </a:r>
            <a:r>
              <a:rPr lang="zh-CN" altLang="zh-CN" dirty="0">
                <a:latin typeface="微软雅黑" panose="020B0503020204020204" pitchFamily="34" charset="-122"/>
                <a:ea typeface="微软雅黑" panose="020B0503020204020204" pitchFamily="34" charset="-122"/>
              </a:rPr>
              <a:t>程序运行的命令集合。虽然采用执行命令脚本的方式大大提升了自动化程度，但其远没有发挥</a:t>
            </a:r>
            <a:r>
              <a:rPr lang="en-US" altLang="zh-CN" dirty="0">
                <a:latin typeface="微软雅黑" panose="020B0503020204020204" pitchFamily="34" charset="-122"/>
                <a:ea typeface="微软雅黑" panose="020B0503020204020204" pitchFamily="34" charset="-122"/>
              </a:rPr>
              <a:t>Kubernetes</a:t>
            </a:r>
            <a:r>
              <a:rPr lang="zh-CN" altLang="zh-CN" dirty="0">
                <a:latin typeface="微软雅黑" panose="020B0503020204020204" pitchFamily="34" charset="-122"/>
                <a:ea typeface="微软雅黑" panose="020B0503020204020204" pitchFamily="34" charset="-122"/>
              </a:rPr>
              <a:t>的潜力</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3" name="文本框 32">
            <a:extLst>
              <a:ext uri="{FF2B5EF4-FFF2-40B4-BE49-F238E27FC236}">
                <a16:creationId xmlns:a16="http://schemas.microsoft.com/office/drawing/2014/main" id="{C89A8D15-B1B9-7646-8469-EC7714D34BB2}"/>
              </a:ext>
            </a:extLst>
          </p:cNvPr>
          <p:cNvSpPr txBox="1"/>
          <p:nvPr/>
        </p:nvSpPr>
        <p:spPr>
          <a:xfrm>
            <a:off x="2221949" y="3542307"/>
            <a:ext cx="1576072" cy="307777"/>
          </a:xfrm>
          <a:prstGeom prst="rect">
            <a:avLst/>
          </a:prstGeom>
          <a:noFill/>
        </p:spPr>
        <p:txBody>
          <a:bodyPr wrap="none" rtlCol="0">
            <a:spAutoFit/>
          </a:bodyPr>
          <a:lstStyle/>
          <a:p>
            <a:r>
              <a:rPr kumimoji="1" lang="zh-CN" altLang="en-US" sz="1400" dirty="0"/>
              <a:t>图</a:t>
            </a:r>
            <a:r>
              <a:rPr kumimoji="1" lang="en-US" altLang="zh-CN" sz="1400" dirty="0"/>
              <a:t>1</a:t>
            </a:r>
            <a:r>
              <a:rPr kumimoji="1" lang="zh-CN" altLang="en-US" sz="1400" dirty="0"/>
              <a:t> 持续部署流程</a:t>
            </a:r>
          </a:p>
        </p:txBody>
      </p:sp>
      <p:pic>
        <p:nvPicPr>
          <p:cNvPr id="40" name="图片 39">
            <a:extLst>
              <a:ext uri="{FF2B5EF4-FFF2-40B4-BE49-F238E27FC236}">
                <a16:creationId xmlns:a16="http://schemas.microsoft.com/office/drawing/2014/main" id="{29CA38A6-179F-B94F-8723-C528BF387B11}"/>
              </a:ext>
            </a:extLst>
          </p:cNvPr>
          <p:cNvPicPr>
            <a:picLocks noChangeAspect="1"/>
          </p:cNvPicPr>
          <p:nvPr/>
        </p:nvPicPr>
        <p:blipFill>
          <a:blip r:embed="rId4"/>
          <a:stretch>
            <a:fillRect/>
          </a:stretch>
        </p:blipFill>
        <p:spPr>
          <a:xfrm>
            <a:off x="182774" y="3868564"/>
            <a:ext cx="5819063" cy="2243227"/>
          </a:xfrm>
          <a:prstGeom prst="rect">
            <a:avLst/>
          </a:prstGeom>
        </p:spPr>
      </p:pic>
      <p:sp>
        <p:nvSpPr>
          <p:cNvPr id="41" name="文本框 40">
            <a:extLst>
              <a:ext uri="{FF2B5EF4-FFF2-40B4-BE49-F238E27FC236}">
                <a16:creationId xmlns:a16="http://schemas.microsoft.com/office/drawing/2014/main" id="{3C5EC29A-71A6-6447-B2EA-671FD9FA07B3}"/>
              </a:ext>
            </a:extLst>
          </p:cNvPr>
          <p:cNvSpPr txBox="1"/>
          <p:nvPr/>
        </p:nvSpPr>
        <p:spPr>
          <a:xfrm>
            <a:off x="2221949" y="6181883"/>
            <a:ext cx="1675459" cy="307777"/>
          </a:xfrm>
          <a:prstGeom prst="rect">
            <a:avLst/>
          </a:prstGeom>
          <a:noFill/>
        </p:spPr>
        <p:txBody>
          <a:bodyPr wrap="none" rtlCol="0">
            <a:spAutoFit/>
          </a:bodyPr>
          <a:lstStyle/>
          <a:p>
            <a:r>
              <a:rPr kumimoji="1" lang="zh-CN" altLang="en-US" sz="1400" dirty="0"/>
              <a:t>图</a:t>
            </a:r>
            <a:r>
              <a:rPr kumimoji="1" lang="en-US" altLang="zh-CN" sz="1400" dirty="0"/>
              <a:t>2</a:t>
            </a:r>
            <a:r>
              <a:rPr kumimoji="1" lang="zh-CN" altLang="en-US" sz="1400" dirty="0"/>
              <a:t> </a:t>
            </a:r>
            <a:r>
              <a:rPr kumimoji="1" lang="en-US" altLang="zh-CN" sz="1400" dirty="0"/>
              <a:t>Fabric</a:t>
            </a:r>
            <a:r>
              <a:rPr kumimoji="1" lang="zh-CN" altLang="en-US" sz="1400" dirty="0"/>
              <a:t>部署流程</a:t>
            </a:r>
          </a:p>
        </p:txBody>
      </p:sp>
    </p:spTree>
    <p:extLst>
      <p:ext uri="{BB962C8B-B14F-4D97-AF65-F5344CB8AC3E}">
        <p14:creationId xmlns:p14="http://schemas.microsoft.com/office/powerpoint/2010/main" val="2298577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196464" y="1615714"/>
            <a:ext cx="775136" cy="419602"/>
          </a:xfrm>
          <a:prstGeom prst="rect">
            <a:avLst/>
          </a:prstGeom>
        </p:spPr>
        <p:txBody>
          <a:bodyPr wrap="square">
            <a:spAutoFit/>
          </a:bodyPr>
          <a:lstStyle/>
          <a:p>
            <a:pPr defTabSz="914354">
              <a:defRPr/>
            </a:pPr>
            <a:r>
              <a:rPr lang="en-US" altLang="zh-CN" sz="133" kern="0" dirty="0">
                <a:solidFill>
                  <a:sysClr val="window" lastClr="FFFFFF"/>
                </a:solidFill>
              </a:rPr>
              <a:t>PPT</a:t>
            </a:r>
            <a:r>
              <a:rPr lang="zh-CN" altLang="en-US" sz="133" kern="0" dirty="0">
                <a:solidFill>
                  <a:sysClr val="window" lastClr="FFFFFF"/>
                </a:solidFill>
              </a:rPr>
              <a:t>模板下载：</a:t>
            </a:r>
            <a:r>
              <a:rPr lang="en-US" altLang="zh-CN" sz="133" kern="0" dirty="0">
                <a:solidFill>
                  <a:sysClr val="window" lastClr="FFFFFF"/>
                </a:solidFill>
              </a:rPr>
              <a:t>www.1ppt.com/moban/     </a:t>
            </a:r>
            <a:r>
              <a:rPr lang="zh-CN" altLang="en-US" sz="133" kern="0" dirty="0">
                <a:solidFill>
                  <a:sysClr val="window" lastClr="FFFFFF"/>
                </a:solidFill>
              </a:rPr>
              <a:t>行业</a:t>
            </a:r>
            <a:r>
              <a:rPr lang="en-US" altLang="zh-CN" sz="133" kern="0" dirty="0">
                <a:solidFill>
                  <a:sysClr val="window" lastClr="FFFFFF"/>
                </a:solidFill>
              </a:rPr>
              <a:t>PPT</a:t>
            </a:r>
            <a:r>
              <a:rPr lang="zh-CN" altLang="en-US" sz="133" kern="0" dirty="0">
                <a:solidFill>
                  <a:sysClr val="window" lastClr="FFFFFF"/>
                </a:solidFill>
              </a:rPr>
              <a:t>模板：</a:t>
            </a:r>
            <a:r>
              <a:rPr lang="en-US" altLang="zh-CN" sz="133" kern="0" dirty="0">
                <a:solidFill>
                  <a:sysClr val="window" lastClr="FFFFFF"/>
                </a:solidFill>
              </a:rPr>
              <a:t>www.1ppt.com/hangye/ </a:t>
            </a:r>
          </a:p>
          <a:p>
            <a:pPr defTabSz="914354">
              <a:defRPr/>
            </a:pPr>
            <a:r>
              <a:rPr lang="zh-CN" altLang="en-US" sz="133" kern="0" dirty="0">
                <a:solidFill>
                  <a:sysClr val="window" lastClr="FFFFFF"/>
                </a:solidFill>
              </a:rPr>
              <a:t>节日</a:t>
            </a:r>
            <a:r>
              <a:rPr lang="en-US" altLang="zh-CN" sz="133" kern="0" dirty="0">
                <a:solidFill>
                  <a:sysClr val="window" lastClr="FFFFFF"/>
                </a:solidFill>
              </a:rPr>
              <a:t>PPT</a:t>
            </a:r>
            <a:r>
              <a:rPr lang="zh-CN" altLang="en-US" sz="133" kern="0" dirty="0">
                <a:solidFill>
                  <a:sysClr val="window" lastClr="FFFFFF"/>
                </a:solidFill>
              </a:rPr>
              <a:t>模板：</a:t>
            </a:r>
            <a:r>
              <a:rPr lang="en-US" altLang="zh-CN" sz="133" kern="0" dirty="0">
                <a:solidFill>
                  <a:sysClr val="window" lastClr="FFFFFF"/>
                </a:solidFill>
              </a:rPr>
              <a:t>www.1ppt.com/jieri/           PPT</a:t>
            </a:r>
            <a:r>
              <a:rPr lang="zh-CN" altLang="en-US" sz="133" kern="0" dirty="0">
                <a:solidFill>
                  <a:sysClr val="window" lastClr="FFFFFF"/>
                </a:solidFill>
              </a:rPr>
              <a:t>素材下载：</a:t>
            </a:r>
            <a:r>
              <a:rPr lang="en-US" altLang="zh-CN" sz="133" kern="0" dirty="0">
                <a:solidFill>
                  <a:sysClr val="window" lastClr="FFFFFF"/>
                </a:solidFill>
              </a:rPr>
              <a:t>www.1ppt.com/sucai/</a:t>
            </a:r>
          </a:p>
          <a:p>
            <a:pPr defTabSz="914354">
              <a:defRPr/>
            </a:pPr>
            <a:r>
              <a:rPr lang="en-US" altLang="zh-CN" sz="133" kern="0" dirty="0">
                <a:solidFill>
                  <a:sysClr val="window" lastClr="FFFFFF"/>
                </a:solidFill>
              </a:rPr>
              <a:t>PPT</a:t>
            </a:r>
            <a:r>
              <a:rPr lang="zh-CN" altLang="en-US" sz="133" kern="0" dirty="0">
                <a:solidFill>
                  <a:sysClr val="window" lastClr="FFFFFF"/>
                </a:solidFill>
              </a:rPr>
              <a:t>背景图片：</a:t>
            </a:r>
            <a:r>
              <a:rPr lang="en-US" altLang="zh-CN" sz="133" kern="0" dirty="0">
                <a:solidFill>
                  <a:sysClr val="window" lastClr="FFFFFF"/>
                </a:solidFill>
              </a:rPr>
              <a:t>www.1ppt.com/beijing/      PPT</a:t>
            </a:r>
            <a:r>
              <a:rPr lang="zh-CN" altLang="en-US" sz="133" kern="0" dirty="0">
                <a:solidFill>
                  <a:sysClr val="window" lastClr="FFFFFF"/>
                </a:solidFill>
              </a:rPr>
              <a:t>图表下载：</a:t>
            </a:r>
            <a:r>
              <a:rPr lang="en-US" altLang="zh-CN" sz="133" kern="0" dirty="0">
                <a:solidFill>
                  <a:sysClr val="window" lastClr="FFFFFF"/>
                </a:solidFill>
              </a:rPr>
              <a:t>www.1ppt.com/tubiao/      </a:t>
            </a:r>
          </a:p>
          <a:p>
            <a:pPr defTabSz="914354">
              <a:defRPr/>
            </a:pPr>
            <a:r>
              <a:rPr lang="zh-CN" altLang="en-US" sz="133" kern="0" dirty="0">
                <a:solidFill>
                  <a:sysClr val="window" lastClr="FFFFFF"/>
                </a:solidFill>
              </a:rPr>
              <a:t>优秀</a:t>
            </a:r>
            <a:r>
              <a:rPr lang="en-US" altLang="zh-CN" sz="133" kern="0" dirty="0">
                <a:solidFill>
                  <a:sysClr val="window" lastClr="FFFFFF"/>
                </a:solidFill>
              </a:rPr>
              <a:t>PPT</a:t>
            </a:r>
            <a:r>
              <a:rPr lang="zh-CN" altLang="en-US" sz="133" kern="0" dirty="0">
                <a:solidFill>
                  <a:sysClr val="window" lastClr="FFFFFF"/>
                </a:solidFill>
              </a:rPr>
              <a:t>下载：</a:t>
            </a:r>
            <a:r>
              <a:rPr lang="en-US" altLang="zh-CN" sz="133" kern="0" dirty="0">
                <a:solidFill>
                  <a:sysClr val="window" lastClr="FFFFFF"/>
                </a:solidFill>
              </a:rPr>
              <a:t>www.1ppt.com/xiazai/        PPT</a:t>
            </a:r>
            <a:r>
              <a:rPr lang="zh-CN" altLang="en-US" sz="133" kern="0" dirty="0">
                <a:solidFill>
                  <a:sysClr val="window" lastClr="FFFFFF"/>
                </a:solidFill>
              </a:rPr>
              <a:t>教程： </a:t>
            </a:r>
            <a:r>
              <a:rPr lang="en-US" altLang="zh-CN" sz="133" kern="0" dirty="0">
                <a:solidFill>
                  <a:sysClr val="window" lastClr="FFFFFF"/>
                </a:solidFill>
              </a:rPr>
              <a:t>www.1ppt.com/powerpoint/      </a:t>
            </a:r>
          </a:p>
          <a:p>
            <a:pPr defTabSz="914354">
              <a:defRPr/>
            </a:pPr>
            <a:r>
              <a:rPr lang="en-US" altLang="zh-CN" sz="133" kern="0" dirty="0">
                <a:solidFill>
                  <a:sysClr val="window" lastClr="FFFFFF"/>
                </a:solidFill>
              </a:rPr>
              <a:t>Word</a:t>
            </a:r>
            <a:r>
              <a:rPr lang="zh-CN" altLang="en-US" sz="133" kern="0" dirty="0">
                <a:solidFill>
                  <a:sysClr val="window" lastClr="FFFFFF"/>
                </a:solidFill>
              </a:rPr>
              <a:t>教程： </a:t>
            </a:r>
            <a:r>
              <a:rPr lang="en-US" altLang="zh-CN" sz="133" kern="0" dirty="0">
                <a:solidFill>
                  <a:sysClr val="window" lastClr="FFFFFF"/>
                </a:solidFill>
              </a:rPr>
              <a:t>www.1ppt.com/word/              Excel</a:t>
            </a:r>
            <a:r>
              <a:rPr lang="zh-CN" altLang="en-US" sz="133" kern="0" dirty="0">
                <a:solidFill>
                  <a:sysClr val="window" lastClr="FFFFFF"/>
                </a:solidFill>
              </a:rPr>
              <a:t>教程：</a:t>
            </a:r>
            <a:r>
              <a:rPr lang="en-US" altLang="zh-CN" sz="133" kern="0" dirty="0">
                <a:solidFill>
                  <a:sysClr val="window" lastClr="FFFFFF"/>
                </a:solidFill>
              </a:rPr>
              <a:t>www.1ppt.com/excel/  </a:t>
            </a:r>
          </a:p>
          <a:p>
            <a:pPr defTabSz="914354">
              <a:defRPr/>
            </a:pPr>
            <a:r>
              <a:rPr lang="zh-CN" altLang="en-US" sz="133" kern="0" dirty="0">
                <a:solidFill>
                  <a:sysClr val="window" lastClr="FFFFFF"/>
                </a:solidFill>
              </a:rPr>
              <a:t>资料下载：</a:t>
            </a:r>
            <a:r>
              <a:rPr lang="en-US" altLang="zh-CN" sz="133" kern="0" dirty="0">
                <a:solidFill>
                  <a:sysClr val="window" lastClr="FFFFFF"/>
                </a:solidFill>
              </a:rPr>
              <a:t>www.1ppt.com/ziliao/                PPT</a:t>
            </a:r>
            <a:r>
              <a:rPr lang="zh-CN" altLang="en-US" sz="133" kern="0" dirty="0">
                <a:solidFill>
                  <a:sysClr val="window" lastClr="FFFFFF"/>
                </a:solidFill>
              </a:rPr>
              <a:t>课件下载：</a:t>
            </a:r>
            <a:r>
              <a:rPr lang="en-US" altLang="zh-CN" sz="133" kern="0" dirty="0">
                <a:solidFill>
                  <a:sysClr val="window" lastClr="FFFFFF"/>
                </a:solidFill>
              </a:rPr>
              <a:t>www.1ppt.com/kejian/ </a:t>
            </a:r>
          </a:p>
          <a:p>
            <a:pPr defTabSz="914354">
              <a:defRPr/>
            </a:pPr>
            <a:r>
              <a:rPr lang="zh-CN" altLang="en-US" sz="133" kern="0" dirty="0">
                <a:solidFill>
                  <a:sysClr val="window" lastClr="FFFFFF"/>
                </a:solidFill>
              </a:rPr>
              <a:t>范文下载：</a:t>
            </a:r>
            <a:r>
              <a:rPr lang="en-US" altLang="zh-CN" sz="133" kern="0" dirty="0">
                <a:solidFill>
                  <a:sysClr val="window" lastClr="FFFFFF"/>
                </a:solidFill>
              </a:rPr>
              <a:t>www.1ppt.com/fanwen/             </a:t>
            </a:r>
            <a:r>
              <a:rPr lang="zh-CN" altLang="en-US" sz="133" kern="0" dirty="0">
                <a:solidFill>
                  <a:sysClr val="window" lastClr="FFFFFF"/>
                </a:solidFill>
              </a:rPr>
              <a:t>试卷下载：</a:t>
            </a:r>
            <a:r>
              <a:rPr lang="en-US" altLang="zh-CN" sz="133" kern="0" dirty="0">
                <a:solidFill>
                  <a:sysClr val="window" lastClr="FFFFFF"/>
                </a:solidFill>
              </a:rPr>
              <a:t>www.1ppt.com/shiti/  </a:t>
            </a:r>
          </a:p>
          <a:p>
            <a:pPr defTabSz="914354">
              <a:defRPr/>
            </a:pPr>
            <a:r>
              <a:rPr lang="zh-CN" altLang="en-US" sz="133" kern="0" dirty="0">
                <a:solidFill>
                  <a:sysClr val="window" lastClr="FFFFFF"/>
                </a:solidFill>
              </a:rPr>
              <a:t>教案下载：</a:t>
            </a:r>
            <a:r>
              <a:rPr lang="en-US" altLang="zh-CN" sz="133" kern="0" dirty="0">
                <a:solidFill>
                  <a:sysClr val="window" lastClr="FFFFFF"/>
                </a:solidFill>
              </a:rPr>
              <a:t>www.1ppt.com/jiaoan/        PPT</a:t>
            </a:r>
            <a:r>
              <a:rPr lang="zh-CN" altLang="en-US" sz="133" kern="0" dirty="0">
                <a:solidFill>
                  <a:sysClr val="window" lastClr="FFFFFF"/>
                </a:solidFill>
              </a:rPr>
              <a:t>论坛：</a:t>
            </a:r>
            <a:r>
              <a:rPr lang="en-US" altLang="zh-CN" sz="133" kern="0" dirty="0">
                <a:solidFill>
                  <a:sysClr val="window" lastClr="FFFFFF"/>
                </a:solidFill>
              </a:rPr>
              <a:t>www.1ppt.cn</a:t>
            </a:r>
          </a:p>
          <a:p>
            <a:pPr defTabSz="914354">
              <a:defRPr/>
            </a:pPr>
            <a:r>
              <a:rPr lang="en-US" altLang="zh-CN" sz="133" kern="0" dirty="0">
                <a:solidFill>
                  <a:sysClr val="window" lastClr="FFFFFF"/>
                </a:solidFill>
              </a:rPr>
              <a:t> </a:t>
            </a:r>
            <a:endParaRPr lang="zh-CN" altLang="en-US" sz="133" kern="0" dirty="0">
              <a:solidFill>
                <a:sysClr val="window" lastClr="FFFFFF"/>
              </a:solidFill>
            </a:endParaRPr>
          </a:p>
        </p:txBody>
      </p:sp>
      <p:sp>
        <p:nvSpPr>
          <p:cNvPr id="6" name="矩形 5"/>
          <p:cNvSpPr/>
          <p:nvPr/>
        </p:nvSpPr>
        <p:spPr>
          <a:xfrm>
            <a:off x="-1" y="0"/>
            <a:ext cx="3216275" cy="6858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023" y="3075057"/>
            <a:ext cx="3225297" cy="707886"/>
          </a:xfrm>
          <a:prstGeom prst="rect">
            <a:avLst/>
          </a:prstGeom>
          <a:noFill/>
        </p:spPr>
        <p:txBody>
          <a:bodyPr wrap="square" rtlCol="0">
            <a:spAutoFit/>
          </a:bodyPr>
          <a:lstStyle/>
          <a:p>
            <a:pPr algn="ctr"/>
            <a:r>
              <a:rPr lang="zh-CN" altLang="en-US" sz="4000" b="1" dirty="0">
                <a:solidFill>
                  <a:schemeClr val="bg1"/>
                </a:solidFill>
                <a:cs typeface="Times New Roman" panose="02020603050405020304" pitchFamily="18" charset="0"/>
              </a:rPr>
              <a:t>目录</a:t>
            </a:r>
          </a:p>
        </p:txBody>
      </p:sp>
      <p:grpSp>
        <p:nvGrpSpPr>
          <p:cNvPr id="23" name="组合 1">
            <a:extLst>
              <a:ext uri="{FF2B5EF4-FFF2-40B4-BE49-F238E27FC236}">
                <a16:creationId xmlns:a16="http://schemas.microsoft.com/office/drawing/2014/main" id="{8BF3EFFE-C3D0-4496-A94A-6A339E6826AB}"/>
              </a:ext>
            </a:extLst>
          </p:cNvPr>
          <p:cNvGrpSpPr/>
          <p:nvPr/>
        </p:nvGrpSpPr>
        <p:grpSpPr>
          <a:xfrm>
            <a:off x="5449773" y="1340485"/>
            <a:ext cx="3722914" cy="755934"/>
            <a:chOff x="3142531" y="1483360"/>
            <a:chExt cx="3722914" cy="755934"/>
          </a:xfrm>
        </p:grpSpPr>
        <p:sp>
          <p:nvSpPr>
            <p:cNvPr id="40" name="文本框 2">
              <a:extLst>
                <a:ext uri="{FF2B5EF4-FFF2-40B4-BE49-F238E27FC236}">
                  <a16:creationId xmlns:a16="http://schemas.microsoft.com/office/drawing/2014/main" id="{F00E9980-2EFD-4218-89EE-F93E8CF94B14}"/>
                </a:ext>
              </a:extLst>
            </p:cNvPr>
            <p:cNvSpPr txBox="1"/>
            <p:nvPr/>
          </p:nvSpPr>
          <p:spPr>
            <a:xfrm>
              <a:off x="4137385" y="1599716"/>
              <a:ext cx="2728060" cy="523220"/>
            </a:xfrm>
            <a:prstGeom prst="rect">
              <a:avLst/>
            </a:prstGeom>
            <a:noFill/>
          </p:spPr>
          <p:txBody>
            <a:bodyPr wrap="square" rtlCol="0">
              <a:spAutoFit/>
            </a:bodyPr>
            <a:lstStyle/>
            <a:p>
              <a:r>
                <a:rPr lang="zh-CN" altLang="en-US" sz="2800" b="1" dirty="0">
                  <a:solidFill>
                    <a:schemeClr val="bg1">
                      <a:lumMod val="65000"/>
                    </a:schemeClr>
                  </a:solidFill>
                </a:rPr>
                <a:t>需求背景</a:t>
              </a:r>
              <a:endParaRPr lang="en-US" altLang="zh-CN" sz="2800" b="1" dirty="0">
                <a:solidFill>
                  <a:schemeClr val="bg1">
                    <a:lumMod val="65000"/>
                  </a:schemeClr>
                </a:solidFill>
              </a:endParaRPr>
            </a:p>
          </p:txBody>
        </p:sp>
        <p:grpSp>
          <p:nvGrpSpPr>
            <p:cNvPr id="41" name="组合 3">
              <a:extLst>
                <a:ext uri="{FF2B5EF4-FFF2-40B4-BE49-F238E27FC236}">
                  <a16:creationId xmlns:a16="http://schemas.microsoft.com/office/drawing/2014/main" id="{3716C50E-1416-45DA-85B8-8876D2D1E389}"/>
                </a:ext>
              </a:extLst>
            </p:cNvPr>
            <p:cNvGrpSpPr/>
            <p:nvPr/>
          </p:nvGrpSpPr>
          <p:grpSpPr>
            <a:xfrm>
              <a:off x="3142531" y="1483360"/>
              <a:ext cx="994855" cy="755934"/>
              <a:chOff x="3142531" y="1483360"/>
              <a:chExt cx="994855" cy="755934"/>
            </a:xfrm>
          </p:grpSpPr>
          <p:sp>
            <p:nvSpPr>
              <p:cNvPr id="42" name="文本框 4">
                <a:extLst>
                  <a:ext uri="{FF2B5EF4-FFF2-40B4-BE49-F238E27FC236}">
                    <a16:creationId xmlns:a16="http://schemas.microsoft.com/office/drawing/2014/main" id="{A18F4DDF-B0D1-4658-936D-D1F3189DE647}"/>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1</a:t>
                </a:r>
              </a:p>
            </p:txBody>
          </p:sp>
          <p:sp>
            <p:nvSpPr>
              <p:cNvPr id="43" name="矩形 5">
                <a:extLst>
                  <a:ext uri="{FF2B5EF4-FFF2-40B4-BE49-F238E27FC236}">
                    <a16:creationId xmlns:a16="http://schemas.microsoft.com/office/drawing/2014/main" id="{DAFF779D-A41F-4A97-9697-818401E8566F}"/>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5" name="组合 1">
            <a:extLst>
              <a:ext uri="{FF2B5EF4-FFF2-40B4-BE49-F238E27FC236}">
                <a16:creationId xmlns:a16="http://schemas.microsoft.com/office/drawing/2014/main" id="{ECD59AC7-42C7-454C-9F92-D7117C95FB29}"/>
              </a:ext>
            </a:extLst>
          </p:cNvPr>
          <p:cNvGrpSpPr/>
          <p:nvPr/>
        </p:nvGrpSpPr>
        <p:grpSpPr>
          <a:xfrm>
            <a:off x="5449773" y="2500935"/>
            <a:ext cx="3722915" cy="755934"/>
            <a:chOff x="3142531" y="1483360"/>
            <a:chExt cx="3722915" cy="755934"/>
          </a:xfrm>
        </p:grpSpPr>
        <p:sp>
          <p:nvSpPr>
            <p:cNvPr id="16" name="文本框 2">
              <a:extLst>
                <a:ext uri="{FF2B5EF4-FFF2-40B4-BE49-F238E27FC236}">
                  <a16:creationId xmlns:a16="http://schemas.microsoft.com/office/drawing/2014/main" id="{A5606A36-80FE-42FF-AA1B-F4084B12036B}"/>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solidFill>
                    <a:schemeClr val="bg1">
                      <a:lumMod val="65000"/>
                    </a:schemeClr>
                  </a:solidFill>
                </a:rPr>
                <a:t>现状调研</a:t>
              </a:r>
              <a:endParaRPr lang="en-US" altLang="zh-CN" sz="2800" b="1" dirty="0">
                <a:solidFill>
                  <a:schemeClr val="bg1">
                    <a:lumMod val="65000"/>
                  </a:schemeClr>
                </a:solidFill>
              </a:endParaRPr>
            </a:p>
          </p:txBody>
        </p:sp>
        <p:grpSp>
          <p:nvGrpSpPr>
            <p:cNvPr id="17" name="组合 3">
              <a:extLst>
                <a:ext uri="{FF2B5EF4-FFF2-40B4-BE49-F238E27FC236}">
                  <a16:creationId xmlns:a16="http://schemas.microsoft.com/office/drawing/2014/main" id="{000616BF-22E9-4C03-9648-3015ED4CE3B1}"/>
                </a:ext>
              </a:extLst>
            </p:cNvPr>
            <p:cNvGrpSpPr/>
            <p:nvPr/>
          </p:nvGrpSpPr>
          <p:grpSpPr>
            <a:xfrm>
              <a:off x="3142531" y="1483360"/>
              <a:ext cx="994855" cy="755934"/>
              <a:chOff x="3142531" y="1483360"/>
              <a:chExt cx="994855" cy="755934"/>
            </a:xfrm>
          </p:grpSpPr>
          <p:sp>
            <p:nvSpPr>
              <p:cNvPr id="18" name="文本框 4">
                <a:extLst>
                  <a:ext uri="{FF2B5EF4-FFF2-40B4-BE49-F238E27FC236}">
                    <a16:creationId xmlns:a16="http://schemas.microsoft.com/office/drawing/2014/main" id="{34A8F304-78F8-4A9C-A5B2-5995945C095C}"/>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2</a:t>
                </a:r>
              </a:p>
            </p:txBody>
          </p:sp>
          <p:sp>
            <p:nvSpPr>
              <p:cNvPr id="19" name="矩形 5">
                <a:extLst>
                  <a:ext uri="{FF2B5EF4-FFF2-40B4-BE49-F238E27FC236}">
                    <a16:creationId xmlns:a16="http://schemas.microsoft.com/office/drawing/2014/main" id="{F11B2A42-41D4-4749-A1DF-0550B7A5A49D}"/>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0" name="组合 1">
            <a:extLst>
              <a:ext uri="{FF2B5EF4-FFF2-40B4-BE49-F238E27FC236}">
                <a16:creationId xmlns:a16="http://schemas.microsoft.com/office/drawing/2014/main" id="{2EB71339-704D-4790-9801-C3E7FDC58A8D}"/>
              </a:ext>
            </a:extLst>
          </p:cNvPr>
          <p:cNvGrpSpPr/>
          <p:nvPr/>
        </p:nvGrpSpPr>
        <p:grpSpPr>
          <a:xfrm>
            <a:off x="5449773" y="3601132"/>
            <a:ext cx="3722915" cy="755934"/>
            <a:chOff x="3142531" y="1483360"/>
            <a:chExt cx="3722915" cy="755934"/>
          </a:xfrm>
        </p:grpSpPr>
        <p:sp>
          <p:nvSpPr>
            <p:cNvPr id="21" name="文本框 2">
              <a:extLst>
                <a:ext uri="{FF2B5EF4-FFF2-40B4-BE49-F238E27FC236}">
                  <a16:creationId xmlns:a16="http://schemas.microsoft.com/office/drawing/2014/main" id="{926E7D93-DFE4-4FE6-A287-4385CCF7AED5}"/>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思路</a:t>
              </a:r>
              <a:r>
                <a:rPr lang="en-US" altLang="zh-CN" sz="2800" b="1" dirty="0">
                  <a:latin typeface="微软雅黑" panose="020B0503020204020204" pitchFamily="34" charset="-122"/>
                  <a:ea typeface="微软雅黑" panose="020B0503020204020204" pitchFamily="34" charset="-122"/>
                </a:rPr>
                <a:t>&amp;</a:t>
              </a:r>
              <a:r>
                <a:rPr lang="zh-CN" altLang="en-US" sz="2800" b="1" dirty="0">
                  <a:latin typeface="微软雅黑" panose="020B0503020204020204" pitchFamily="34" charset="-122"/>
                  <a:ea typeface="微软雅黑" panose="020B0503020204020204" pitchFamily="34" charset="-122"/>
                </a:rPr>
                <a:t>进度</a:t>
              </a:r>
              <a:endParaRPr lang="en-US" altLang="zh-CN" sz="2800" b="1" dirty="0">
                <a:latin typeface="微软雅黑" panose="020B0503020204020204" pitchFamily="34" charset="-122"/>
                <a:ea typeface="微软雅黑" panose="020B0503020204020204" pitchFamily="34" charset="-122"/>
              </a:endParaRPr>
            </a:p>
          </p:txBody>
        </p:sp>
        <p:grpSp>
          <p:nvGrpSpPr>
            <p:cNvPr id="22" name="组合 3">
              <a:extLst>
                <a:ext uri="{FF2B5EF4-FFF2-40B4-BE49-F238E27FC236}">
                  <a16:creationId xmlns:a16="http://schemas.microsoft.com/office/drawing/2014/main" id="{085026EF-9464-4688-AB7F-E9A3E9E3D64E}"/>
                </a:ext>
              </a:extLst>
            </p:cNvPr>
            <p:cNvGrpSpPr/>
            <p:nvPr/>
          </p:nvGrpSpPr>
          <p:grpSpPr>
            <a:xfrm>
              <a:off x="3142531" y="1483360"/>
              <a:ext cx="994855" cy="755934"/>
              <a:chOff x="3142531" y="1483360"/>
              <a:chExt cx="994855" cy="755934"/>
            </a:xfrm>
          </p:grpSpPr>
          <p:sp>
            <p:nvSpPr>
              <p:cNvPr id="24" name="文本框 4">
                <a:extLst>
                  <a:ext uri="{FF2B5EF4-FFF2-40B4-BE49-F238E27FC236}">
                    <a16:creationId xmlns:a16="http://schemas.microsoft.com/office/drawing/2014/main" id="{9696CA4A-95D1-4F2A-9DF0-A1B5BF5E5442}"/>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3</a:t>
                </a:r>
              </a:p>
            </p:txBody>
          </p:sp>
          <p:sp>
            <p:nvSpPr>
              <p:cNvPr id="25" name="矩形 5">
                <a:extLst>
                  <a:ext uri="{FF2B5EF4-FFF2-40B4-BE49-F238E27FC236}">
                    <a16:creationId xmlns:a16="http://schemas.microsoft.com/office/drawing/2014/main" id="{D8EA0C65-B920-4319-9B30-E7BFE385D415}"/>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6" name="组合 1">
            <a:extLst>
              <a:ext uri="{FF2B5EF4-FFF2-40B4-BE49-F238E27FC236}">
                <a16:creationId xmlns:a16="http://schemas.microsoft.com/office/drawing/2014/main" id="{367E3DCB-1A27-4A5B-979B-62A7CE245E4E}"/>
              </a:ext>
            </a:extLst>
          </p:cNvPr>
          <p:cNvGrpSpPr/>
          <p:nvPr/>
        </p:nvGrpSpPr>
        <p:grpSpPr>
          <a:xfrm>
            <a:off x="5449773" y="4859235"/>
            <a:ext cx="3722915" cy="755934"/>
            <a:chOff x="3142531" y="1483360"/>
            <a:chExt cx="3722915" cy="755934"/>
          </a:xfrm>
        </p:grpSpPr>
        <p:sp>
          <p:nvSpPr>
            <p:cNvPr id="27" name="文本框 2">
              <a:extLst>
                <a:ext uri="{FF2B5EF4-FFF2-40B4-BE49-F238E27FC236}">
                  <a16:creationId xmlns:a16="http://schemas.microsoft.com/office/drawing/2014/main" id="{A1C1A1B6-6077-4A36-BF8F-BD7DCFF9D903}"/>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solidFill>
                    <a:schemeClr val="bg1">
                      <a:lumMod val="65000"/>
                    </a:schemeClr>
                  </a:solidFill>
                </a:rPr>
                <a:t>项目计划</a:t>
              </a:r>
              <a:endParaRPr lang="en-US" altLang="zh-CN" sz="2800" b="1" dirty="0">
                <a:solidFill>
                  <a:schemeClr val="bg1">
                    <a:lumMod val="65000"/>
                  </a:schemeClr>
                </a:solidFill>
              </a:endParaRPr>
            </a:p>
          </p:txBody>
        </p:sp>
        <p:grpSp>
          <p:nvGrpSpPr>
            <p:cNvPr id="28" name="组合 3">
              <a:extLst>
                <a:ext uri="{FF2B5EF4-FFF2-40B4-BE49-F238E27FC236}">
                  <a16:creationId xmlns:a16="http://schemas.microsoft.com/office/drawing/2014/main" id="{820DBF4C-BA20-4FE8-B38C-613F4544FD48}"/>
                </a:ext>
              </a:extLst>
            </p:cNvPr>
            <p:cNvGrpSpPr/>
            <p:nvPr/>
          </p:nvGrpSpPr>
          <p:grpSpPr>
            <a:xfrm>
              <a:off x="3142531" y="1483360"/>
              <a:ext cx="994855" cy="755934"/>
              <a:chOff x="3142531" y="1483360"/>
              <a:chExt cx="994855" cy="755934"/>
            </a:xfrm>
          </p:grpSpPr>
          <p:sp>
            <p:nvSpPr>
              <p:cNvPr id="29" name="文本框 4">
                <a:extLst>
                  <a:ext uri="{FF2B5EF4-FFF2-40B4-BE49-F238E27FC236}">
                    <a16:creationId xmlns:a16="http://schemas.microsoft.com/office/drawing/2014/main" id="{D3C944E0-CA3E-407E-99BD-93C0A3A1540D}"/>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4</a:t>
                </a:r>
              </a:p>
            </p:txBody>
          </p:sp>
          <p:sp>
            <p:nvSpPr>
              <p:cNvPr id="30" name="矩形 5">
                <a:extLst>
                  <a:ext uri="{FF2B5EF4-FFF2-40B4-BE49-F238E27FC236}">
                    <a16:creationId xmlns:a16="http://schemas.microsoft.com/office/drawing/2014/main" id="{ECC740CE-FDDD-4F59-B1B0-3D94C2738039}"/>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4209892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774138" y="328713"/>
            <a:ext cx="1914634"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latin typeface="Times New Roman"/>
                <a:ea typeface="微软雅黑"/>
                <a:cs typeface=""/>
              </a:rPr>
              <a:t>产出思路</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sp>
        <p:nvSpPr>
          <p:cNvPr id="140" name="灯片编号占位符 1">
            <a:extLst>
              <a:ext uri="{FF2B5EF4-FFF2-40B4-BE49-F238E27FC236}">
                <a16:creationId xmlns:a16="http://schemas.microsoft.com/office/drawing/2014/main" id="{4286A633-0A07-45E8-9674-DCD6425C1150}"/>
              </a:ext>
            </a:extLst>
          </p:cNvPr>
          <p:cNvSpPr txBox="1">
            <a:spLocks/>
          </p:cNvSpPr>
          <p:nvPr/>
        </p:nvSpPr>
        <p:spPr>
          <a:xfrm>
            <a:off x="10991169" y="63903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3" name="矩形: 圆角 2">
            <a:extLst>
              <a:ext uri="{FF2B5EF4-FFF2-40B4-BE49-F238E27FC236}">
                <a16:creationId xmlns:a16="http://schemas.microsoft.com/office/drawing/2014/main" id="{40099F11-3950-4F88-A2C5-7BDFAADE90C3}"/>
              </a:ext>
            </a:extLst>
          </p:cNvPr>
          <p:cNvSpPr/>
          <p:nvPr/>
        </p:nvSpPr>
        <p:spPr>
          <a:xfrm>
            <a:off x="2733177" y="1700544"/>
            <a:ext cx="3644743" cy="729343"/>
          </a:xfrm>
          <a:prstGeom prst="round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4">
            <a:extLst>
              <a:ext uri="{FF2B5EF4-FFF2-40B4-BE49-F238E27FC236}">
                <a16:creationId xmlns:a16="http://schemas.microsoft.com/office/drawing/2014/main" id="{89650A97-46FA-4489-BD7C-297DE858C8D0}"/>
              </a:ext>
            </a:extLst>
          </p:cNvPr>
          <p:cNvSpPr/>
          <p:nvPr/>
        </p:nvSpPr>
        <p:spPr>
          <a:xfrm>
            <a:off x="2436983" y="3694826"/>
            <a:ext cx="4862682" cy="1739480"/>
          </a:xfrm>
          <a:prstGeom prst="roundRect">
            <a:avLst/>
          </a:prstGeom>
          <a:noFill/>
          <a:ln>
            <a:solidFill>
              <a:srgbClr val="44546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29F5C034-7E9D-2846-A85A-4EDA2D9ECE3F}"/>
              </a:ext>
            </a:extLst>
          </p:cNvPr>
          <p:cNvGrpSpPr/>
          <p:nvPr/>
        </p:nvGrpSpPr>
        <p:grpSpPr>
          <a:xfrm>
            <a:off x="2614304" y="4199895"/>
            <a:ext cx="2094466" cy="925916"/>
            <a:chOff x="439666" y="3563964"/>
            <a:chExt cx="2094466" cy="925916"/>
          </a:xfrm>
        </p:grpSpPr>
        <p:sp>
          <p:nvSpPr>
            <p:cNvPr id="43" name="矩形: 圆角 42">
              <a:extLst>
                <a:ext uri="{FF2B5EF4-FFF2-40B4-BE49-F238E27FC236}">
                  <a16:creationId xmlns:a16="http://schemas.microsoft.com/office/drawing/2014/main" id="{B3E51CD4-B9E2-42EC-82F0-2A0EFECECB1B}"/>
                </a:ext>
              </a:extLst>
            </p:cNvPr>
            <p:cNvSpPr/>
            <p:nvPr/>
          </p:nvSpPr>
          <p:spPr>
            <a:xfrm>
              <a:off x="661790" y="3760537"/>
              <a:ext cx="1872342" cy="729343"/>
            </a:xfrm>
            <a:prstGeom prst="roundRect">
              <a:avLst/>
            </a:prstGeom>
            <a:solidFill>
              <a:srgbClr val="4454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圆角 58">
              <a:extLst>
                <a:ext uri="{FF2B5EF4-FFF2-40B4-BE49-F238E27FC236}">
                  <a16:creationId xmlns:a16="http://schemas.microsoft.com/office/drawing/2014/main" id="{371159E4-402A-4C53-850F-7E08F8A8960C}"/>
                </a:ext>
              </a:extLst>
            </p:cNvPr>
            <p:cNvSpPr/>
            <p:nvPr/>
          </p:nvSpPr>
          <p:spPr>
            <a:xfrm>
              <a:off x="549806" y="3646971"/>
              <a:ext cx="1872342" cy="729343"/>
            </a:xfrm>
            <a:prstGeom prst="roundRect">
              <a:avLst/>
            </a:prstGeom>
            <a:solidFill>
              <a:srgbClr val="4454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sp>
          <p:nvSpPr>
            <p:cNvPr id="61" name="矩形: 圆角 60">
              <a:extLst>
                <a:ext uri="{FF2B5EF4-FFF2-40B4-BE49-F238E27FC236}">
                  <a16:creationId xmlns:a16="http://schemas.microsoft.com/office/drawing/2014/main" id="{CD6400F1-B4AF-4E05-9346-6227A4885FDE}"/>
                </a:ext>
              </a:extLst>
            </p:cNvPr>
            <p:cNvSpPr/>
            <p:nvPr/>
          </p:nvSpPr>
          <p:spPr>
            <a:xfrm>
              <a:off x="439666" y="3563964"/>
              <a:ext cx="1872342" cy="729343"/>
            </a:xfrm>
            <a:prstGeom prst="roundRect">
              <a:avLst/>
            </a:prstGeom>
            <a:solidFill>
              <a:srgbClr val="4454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背书节点</a:t>
              </a:r>
            </a:p>
          </p:txBody>
        </p:sp>
      </p:grpSp>
      <p:grpSp>
        <p:nvGrpSpPr>
          <p:cNvPr id="22" name="组合 21">
            <a:extLst>
              <a:ext uri="{FF2B5EF4-FFF2-40B4-BE49-F238E27FC236}">
                <a16:creationId xmlns:a16="http://schemas.microsoft.com/office/drawing/2014/main" id="{6E78C436-5157-ED4A-929D-607CF4B671D3}"/>
              </a:ext>
            </a:extLst>
          </p:cNvPr>
          <p:cNvGrpSpPr/>
          <p:nvPr/>
        </p:nvGrpSpPr>
        <p:grpSpPr>
          <a:xfrm>
            <a:off x="4915129" y="4200202"/>
            <a:ext cx="2144150" cy="904951"/>
            <a:chOff x="4915129" y="4200202"/>
            <a:chExt cx="2144150" cy="904951"/>
          </a:xfrm>
        </p:grpSpPr>
        <p:sp>
          <p:nvSpPr>
            <p:cNvPr id="64" name="矩形: 圆角 63">
              <a:extLst>
                <a:ext uri="{FF2B5EF4-FFF2-40B4-BE49-F238E27FC236}">
                  <a16:creationId xmlns:a16="http://schemas.microsoft.com/office/drawing/2014/main" id="{5692C1A1-1DBD-4F1B-9EEB-70C36F778904}"/>
                </a:ext>
              </a:extLst>
            </p:cNvPr>
            <p:cNvSpPr/>
            <p:nvPr/>
          </p:nvSpPr>
          <p:spPr>
            <a:xfrm>
              <a:off x="5186937" y="4375810"/>
              <a:ext cx="1872342" cy="729343"/>
            </a:xfrm>
            <a:prstGeom prst="round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圆角 64">
              <a:extLst>
                <a:ext uri="{FF2B5EF4-FFF2-40B4-BE49-F238E27FC236}">
                  <a16:creationId xmlns:a16="http://schemas.microsoft.com/office/drawing/2014/main" id="{3CD79303-C0F5-460A-98CB-8E842A95C7A2}"/>
                </a:ext>
              </a:extLst>
            </p:cNvPr>
            <p:cNvSpPr/>
            <p:nvPr/>
          </p:nvSpPr>
          <p:spPr>
            <a:xfrm>
              <a:off x="5083918" y="4282902"/>
              <a:ext cx="1872342" cy="729343"/>
            </a:xfrm>
            <a:prstGeom prst="round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sp>
          <p:nvSpPr>
            <p:cNvPr id="66" name="矩形: 圆角 65">
              <a:extLst>
                <a:ext uri="{FF2B5EF4-FFF2-40B4-BE49-F238E27FC236}">
                  <a16:creationId xmlns:a16="http://schemas.microsoft.com/office/drawing/2014/main" id="{06BE3697-59AF-4952-BC64-26042906D2B6}"/>
                </a:ext>
              </a:extLst>
            </p:cNvPr>
            <p:cNvSpPr/>
            <p:nvPr/>
          </p:nvSpPr>
          <p:spPr>
            <a:xfrm>
              <a:off x="4915129" y="4200202"/>
              <a:ext cx="1872342" cy="729343"/>
            </a:xfrm>
            <a:prstGeom prst="round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提交</a:t>
              </a:r>
              <a:r>
                <a:rPr lang="en-US" altLang="zh-CN" dirty="0"/>
                <a:t>/</a:t>
              </a:r>
              <a:r>
                <a:rPr lang="zh-CN" altLang="en-US" dirty="0"/>
                <a:t>记账节点</a:t>
              </a:r>
            </a:p>
          </p:txBody>
        </p:sp>
      </p:grpSp>
      <p:cxnSp>
        <p:nvCxnSpPr>
          <p:cNvPr id="7" name="直接箭头连接符 6">
            <a:extLst>
              <a:ext uri="{FF2B5EF4-FFF2-40B4-BE49-F238E27FC236}">
                <a16:creationId xmlns:a16="http://schemas.microsoft.com/office/drawing/2014/main" id="{1BEBA201-48DD-46AB-8FBA-5932A3C3516D}"/>
              </a:ext>
            </a:extLst>
          </p:cNvPr>
          <p:cNvCxnSpPr>
            <a:cxnSpLocks/>
          </p:cNvCxnSpPr>
          <p:nvPr/>
        </p:nvCxnSpPr>
        <p:spPr>
          <a:xfrm>
            <a:off x="4255411" y="2605180"/>
            <a:ext cx="0" cy="935273"/>
          </a:xfrm>
          <a:prstGeom prst="straightConnector1">
            <a:avLst/>
          </a:prstGeom>
          <a:ln w="12700">
            <a:solidFill>
              <a:srgbClr val="870078"/>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A2FA7E27-ABFB-4227-95EB-F0BED9D94873}"/>
              </a:ext>
            </a:extLst>
          </p:cNvPr>
          <p:cNvSpPr txBox="1"/>
          <p:nvPr/>
        </p:nvSpPr>
        <p:spPr>
          <a:xfrm>
            <a:off x="4317311" y="3676403"/>
            <a:ext cx="1329759" cy="458908"/>
          </a:xfrm>
          <a:prstGeom prst="rect">
            <a:avLst/>
          </a:prstGeom>
          <a:noFill/>
        </p:spPr>
        <p:txBody>
          <a:bodyPr wrap="square" rtlCol="0">
            <a:spAutoFit/>
          </a:bodyPr>
          <a:lstStyle>
            <a:defPPr>
              <a:defRPr lang="zh-CN"/>
            </a:defPPr>
            <a:lvl1pPr defTabSz="914377">
              <a:lnSpc>
                <a:spcPct val="150000"/>
              </a:lnSpc>
              <a:defRPr>
                <a:solidFill>
                  <a:srgbClr val="445469"/>
                </a:solidFill>
                <a:latin typeface="微软雅黑" panose="020B0503020204020204" pitchFamily="34" charset="-122"/>
                <a:ea typeface="微软雅黑" panose="020B0503020204020204" pitchFamily="34" charset="-122"/>
              </a:defRPr>
            </a:lvl1pPr>
          </a:lstStyle>
          <a:p>
            <a:r>
              <a:rPr lang="en-US" altLang="zh-CN" b="1" dirty="0">
                <a:solidFill>
                  <a:schemeClr val="tx1"/>
                </a:solidFill>
              </a:rPr>
              <a:t>Peer</a:t>
            </a:r>
            <a:r>
              <a:rPr lang="zh-CN" altLang="en-US" b="1" dirty="0">
                <a:solidFill>
                  <a:schemeClr val="tx1"/>
                </a:solidFill>
              </a:rPr>
              <a:t>节点</a:t>
            </a:r>
            <a:endParaRPr lang="zh-CN" altLang="en-US" dirty="0">
              <a:solidFill>
                <a:schemeClr val="tx1"/>
              </a:solidFill>
            </a:endParaRPr>
          </a:p>
        </p:txBody>
      </p:sp>
      <p:sp>
        <p:nvSpPr>
          <p:cNvPr id="9" name="矩形: 圆角 8">
            <a:extLst>
              <a:ext uri="{FF2B5EF4-FFF2-40B4-BE49-F238E27FC236}">
                <a16:creationId xmlns:a16="http://schemas.microsoft.com/office/drawing/2014/main" id="{2F64E43C-B44C-4EA7-96A8-DC314D868E67}"/>
              </a:ext>
            </a:extLst>
          </p:cNvPr>
          <p:cNvSpPr/>
          <p:nvPr/>
        </p:nvSpPr>
        <p:spPr>
          <a:xfrm>
            <a:off x="2500818" y="2843362"/>
            <a:ext cx="1583873" cy="458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r>
              <a:rPr lang="zh-CN" altLang="en-US" sz="1400" dirty="0"/>
              <a:t>、发起交易提案</a:t>
            </a:r>
          </a:p>
        </p:txBody>
      </p:sp>
      <p:cxnSp>
        <p:nvCxnSpPr>
          <p:cNvPr id="13" name="直接箭头连接符 12">
            <a:extLst>
              <a:ext uri="{FF2B5EF4-FFF2-40B4-BE49-F238E27FC236}">
                <a16:creationId xmlns:a16="http://schemas.microsoft.com/office/drawing/2014/main" id="{4033DC85-82E2-479E-9D0B-A065CC7FAB25}"/>
              </a:ext>
            </a:extLst>
          </p:cNvPr>
          <p:cNvCxnSpPr>
            <a:cxnSpLocks/>
          </p:cNvCxnSpPr>
          <p:nvPr/>
        </p:nvCxnSpPr>
        <p:spPr>
          <a:xfrm flipV="1">
            <a:off x="4751732" y="2611322"/>
            <a:ext cx="2434" cy="902069"/>
          </a:xfrm>
          <a:prstGeom prst="straightConnector1">
            <a:avLst/>
          </a:prstGeom>
          <a:ln w="12700">
            <a:solidFill>
              <a:srgbClr val="870078"/>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圆角 68">
            <a:extLst>
              <a:ext uri="{FF2B5EF4-FFF2-40B4-BE49-F238E27FC236}">
                <a16:creationId xmlns:a16="http://schemas.microsoft.com/office/drawing/2014/main" id="{055FE571-5719-4DC1-B198-0C13F3DDBF3D}"/>
              </a:ext>
            </a:extLst>
          </p:cNvPr>
          <p:cNvSpPr/>
          <p:nvPr/>
        </p:nvSpPr>
        <p:spPr>
          <a:xfrm>
            <a:off x="4982191" y="2843362"/>
            <a:ext cx="1583873" cy="458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r>
              <a:rPr lang="zh-CN" altLang="en-US" sz="1400" dirty="0"/>
              <a:t>、提案响应</a:t>
            </a:r>
          </a:p>
        </p:txBody>
      </p:sp>
      <p:grpSp>
        <p:nvGrpSpPr>
          <p:cNvPr id="23" name="组合 22">
            <a:extLst>
              <a:ext uri="{FF2B5EF4-FFF2-40B4-BE49-F238E27FC236}">
                <a16:creationId xmlns:a16="http://schemas.microsoft.com/office/drawing/2014/main" id="{964B6C83-B102-A74A-A24E-A146F2071C13}"/>
              </a:ext>
            </a:extLst>
          </p:cNvPr>
          <p:cNvGrpSpPr/>
          <p:nvPr/>
        </p:nvGrpSpPr>
        <p:grpSpPr>
          <a:xfrm>
            <a:off x="7960192" y="1649442"/>
            <a:ext cx="2166320" cy="971858"/>
            <a:chOff x="7960192" y="1649442"/>
            <a:chExt cx="2166320" cy="971858"/>
          </a:xfrm>
        </p:grpSpPr>
        <p:sp>
          <p:nvSpPr>
            <p:cNvPr id="70" name="矩形: 圆角 69">
              <a:extLst>
                <a:ext uri="{FF2B5EF4-FFF2-40B4-BE49-F238E27FC236}">
                  <a16:creationId xmlns:a16="http://schemas.microsoft.com/office/drawing/2014/main" id="{A97E1A9B-20CD-4599-AA6F-1F22625D1D24}"/>
                </a:ext>
              </a:extLst>
            </p:cNvPr>
            <p:cNvSpPr/>
            <p:nvPr/>
          </p:nvSpPr>
          <p:spPr>
            <a:xfrm>
              <a:off x="8254170" y="1891957"/>
              <a:ext cx="1872342" cy="729343"/>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圆角 70">
              <a:extLst>
                <a:ext uri="{FF2B5EF4-FFF2-40B4-BE49-F238E27FC236}">
                  <a16:creationId xmlns:a16="http://schemas.microsoft.com/office/drawing/2014/main" id="{A5C22D29-1AD8-4629-9764-A027482B9062}"/>
                </a:ext>
              </a:extLst>
            </p:cNvPr>
            <p:cNvSpPr/>
            <p:nvPr/>
          </p:nvSpPr>
          <p:spPr>
            <a:xfrm>
              <a:off x="8107181" y="1769756"/>
              <a:ext cx="1872342" cy="729343"/>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sp>
          <p:nvSpPr>
            <p:cNvPr id="72" name="矩形: 圆角 71">
              <a:extLst>
                <a:ext uri="{FF2B5EF4-FFF2-40B4-BE49-F238E27FC236}">
                  <a16:creationId xmlns:a16="http://schemas.microsoft.com/office/drawing/2014/main" id="{AADA562D-4D71-48E7-927B-76873226064C}"/>
                </a:ext>
              </a:extLst>
            </p:cNvPr>
            <p:cNvSpPr/>
            <p:nvPr/>
          </p:nvSpPr>
          <p:spPr>
            <a:xfrm>
              <a:off x="7960192" y="1649442"/>
              <a:ext cx="1872342" cy="729343"/>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Orderer</a:t>
              </a:r>
              <a:r>
                <a:rPr lang="zh-CN" altLang="en-US" dirty="0"/>
                <a:t>节点</a:t>
              </a:r>
            </a:p>
          </p:txBody>
        </p:sp>
      </p:grpSp>
      <p:cxnSp>
        <p:nvCxnSpPr>
          <p:cNvPr id="73" name="直接箭头连接符 72">
            <a:extLst>
              <a:ext uri="{FF2B5EF4-FFF2-40B4-BE49-F238E27FC236}">
                <a16:creationId xmlns:a16="http://schemas.microsoft.com/office/drawing/2014/main" id="{847412C0-735A-4046-A3D9-0ED4870F07D7}"/>
              </a:ext>
            </a:extLst>
          </p:cNvPr>
          <p:cNvCxnSpPr>
            <a:cxnSpLocks/>
          </p:cNvCxnSpPr>
          <p:nvPr/>
        </p:nvCxnSpPr>
        <p:spPr>
          <a:xfrm flipH="1">
            <a:off x="6271682" y="2742157"/>
            <a:ext cx="2419553" cy="1374293"/>
          </a:xfrm>
          <a:prstGeom prst="straightConnector1">
            <a:avLst/>
          </a:prstGeom>
          <a:ln w="12700">
            <a:solidFill>
              <a:srgbClr val="870078"/>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A7F9C63A-5D5E-4CC0-AA70-16FDB8B391E0}"/>
              </a:ext>
            </a:extLst>
          </p:cNvPr>
          <p:cNvSpPr/>
          <p:nvPr/>
        </p:nvSpPr>
        <p:spPr>
          <a:xfrm>
            <a:off x="6585802" y="1458557"/>
            <a:ext cx="1213493" cy="458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r>
              <a:rPr lang="zh-CN" altLang="en-US" sz="1400" dirty="0"/>
              <a:t>、发送交易</a:t>
            </a:r>
          </a:p>
        </p:txBody>
      </p:sp>
      <p:cxnSp>
        <p:nvCxnSpPr>
          <p:cNvPr id="75" name="直接箭头连接符 74">
            <a:extLst>
              <a:ext uri="{FF2B5EF4-FFF2-40B4-BE49-F238E27FC236}">
                <a16:creationId xmlns:a16="http://schemas.microsoft.com/office/drawing/2014/main" id="{A4766B34-E8BE-4662-B4F8-41C3CAC386CD}"/>
              </a:ext>
            </a:extLst>
          </p:cNvPr>
          <p:cNvCxnSpPr>
            <a:cxnSpLocks/>
          </p:cNvCxnSpPr>
          <p:nvPr/>
        </p:nvCxnSpPr>
        <p:spPr>
          <a:xfrm>
            <a:off x="6431749" y="2065214"/>
            <a:ext cx="1467550" cy="0"/>
          </a:xfrm>
          <a:prstGeom prst="straightConnector1">
            <a:avLst/>
          </a:prstGeom>
          <a:ln w="12700">
            <a:solidFill>
              <a:srgbClr val="870078"/>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圆角 75">
            <a:extLst>
              <a:ext uri="{FF2B5EF4-FFF2-40B4-BE49-F238E27FC236}">
                <a16:creationId xmlns:a16="http://schemas.microsoft.com/office/drawing/2014/main" id="{08D9D775-2E8D-420C-BA3C-6C4F2CF78513}"/>
              </a:ext>
            </a:extLst>
          </p:cNvPr>
          <p:cNvSpPr/>
          <p:nvPr/>
        </p:nvSpPr>
        <p:spPr>
          <a:xfrm>
            <a:off x="7732062" y="3360056"/>
            <a:ext cx="1583873" cy="458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4</a:t>
            </a:r>
            <a:r>
              <a:rPr lang="zh-CN" altLang="en-US" sz="1400" dirty="0"/>
              <a:t>、交付区块</a:t>
            </a:r>
          </a:p>
        </p:txBody>
      </p:sp>
      <p:sp>
        <p:nvSpPr>
          <p:cNvPr id="78" name="矩形: 圆角 77">
            <a:extLst>
              <a:ext uri="{FF2B5EF4-FFF2-40B4-BE49-F238E27FC236}">
                <a16:creationId xmlns:a16="http://schemas.microsoft.com/office/drawing/2014/main" id="{98D07E8E-CB7D-466E-9488-6FAC11DFBDD7}"/>
              </a:ext>
            </a:extLst>
          </p:cNvPr>
          <p:cNvSpPr/>
          <p:nvPr/>
        </p:nvSpPr>
        <p:spPr>
          <a:xfrm>
            <a:off x="2787006" y="1794432"/>
            <a:ext cx="1710825" cy="54156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179AE50C-70A4-4897-B25A-3060FE9722FE}"/>
              </a:ext>
            </a:extLst>
          </p:cNvPr>
          <p:cNvSpPr txBox="1"/>
          <p:nvPr/>
        </p:nvSpPr>
        <p:spPr>
          <a:xfrm>
            <a:off x="2634142" y="1891957"/>
            <a:ext cx="1970632" cy="369332"/>
          </a:xfrm>
          <a:prstGeom prst="rect">
            <a:avLst/>
          </a:prstGeom>
          <a:noFill/>
        </p:spPr>
        <p:txBody>
          <a:bodyPr wrap="square">
            <a:spAutoFit/>
          </a:bodyPr>
          <a:lstStyle/>
          <a:p>
            <a:pPr algn="ctr"/>
            <a:r>
              <a:rPr lang="en-US" altLang="zh-CN" dirty="0"/>
              <a:t>APP</a:t>
            </a:r>
            <a:r>
              <a:rPr lang="zh-CN" altLang="en-US" dirty="0"/>
              <a:t>、</a:t>
            </a:r>
            <a:r>
              <a:rPr lang="en-US" altLang="zh-CN" dirty="0"/>
              <a:t>web</a:t>
            </a:r>
            <a:r>
              <a:rPr lang="zh-CN" altLang="en-US" dirty="0"/>
              <a:t>应用</a:t>
            </a:r>
          </a:p>
        </p:txBody>
      </p:sp>
      <p:sp>
        <p:nvSpPr>
          <p:cNvPr id="79" name="矩形: 圆角 78">
            <a:extLst>
              <a:ext uri="{FF2B5EF4-FFF2-40B4-BE49-F238E27FC236}">
                <a16:creationId xmlns:a16="http://schemas.microsoft.com/office/drawing/2014/main" id="{20250093-C410-4440-BC29-FB85772FB3B6}"/>
              </a:ext>
            </a:extLst>
          </p:cNvPr>
          <p:cNvSpPr/>
          <p:nvPr/>
        </p:nvSpPr>
        <p:spPr>
          <a:xfrm>
            <a:off x="4536395" y="1794432"/>
            <a:ext cx="1773146" cy="54156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chain code SDK</a:t>
            </a:r>
            <a:endParaRPr lang="zh-CN" altLang="en-US" dirty="0">
              <a:solidFill>
                <a:schemeClr val="tx1"/>
              </a:solidFill>
            </a:endParaRPr>
          </a:p>
        </p:txBody>
      </p:sp>
    </p:spTree>
    <p:extLst>
      <p:ext uri="{BB962C8B-B14F-4D97-AF65-F5344CB8AC3E}">
        <p14:creationId xmlns:p14="http://schemas.microsoft.com/office/powerpoint/2010/main" val="1290246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a:extLst>
              <a:ext uri="{FF2B5EF4-FFF2-40B4-BE49-F238E27FC236}">
                <a16:creationId xmlns:a16="http://schemas.microsoft.com/office/drawing/2014/main" id="{7CB25B31-EF6E-403E-94A1-C9FDA8F1820E}"/>
              </a:ext>
            </a:extLst>
          </p:cNvPr>
          <p:cNvSpPr txBox="1">
            <a:spLocks/>
          </p:cNvSpPr>
          <p:nvPr/>
        </p:nvSpPr>
        <p:spPr>
          <a:xfrm>
            <a:off x="791419" y="360799"/>
            <a:ext cx="1700121"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latin typeface="Times New Roman"/>
                <a:ea typeface="微软雅黑"/>
                <a:cs typeface=""/>
              </a:rPr>
              <a:t>进度情况</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sp>
        <p:nvSpPr>
          <p:cNvPr id="58" name="圆角矩形 57">
            <a:extLst>
              <a:ext uri="{FF2B5EF4-FFF2-40B4-BE49-F238E27FC236}">
                <a16:creationId xmlns:a16="http://schemas.microsoft.com/office/drawing/2014/main" id="{A43F5631-5515-C240-BE73-5AE1E202B05A}"/>
              </a:ext>
            </a:extLst>
          </p:cNvPr>
          <p:cNvSpPr/>
          <p:nvPr/>
        </p:nvSpPr>
        <p:spPr>
          <a:xfrm>
            <a:off x="4364853" y="4918497"/>
            <a:ext cx="1872342" cy="638166"/>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kubectl</a:t>
            </a:r>
            <a:r>
              <a:rPr kumimoji="1" lang="en-US" altLang="zh-CN" dirty="0">
                <a:solidFill>
                  <a:schemeClr val="tx1"/>
                </a:solidFill>
              </a:rPr>
              <a:t>-Command</a:t>
            </a:r>
            <a:endParaRPr kumimoji="1" lang="zh-CN" altLang="en-US" dirty="0">
              <a:solidFill>
                <a:schemeClr val="tx1"/>
              </a:solidFill>
            </a:endParaRPr>
          </a:p>
        </p:txBody>
      </p:sp>
      <p:sp>
        <p:nvSpPr>
          <p:cNvPr id="60" name="矩形: 圆角 60">
            <a:extLst>
              <a:ext uri="{FF2B5EF4-FFF2-40B4-BE49-F238E27FC236}">
                <a16:creationId xmlns:a16="http://schemas.microsoft.com/office/drawing/2014/main" id="{AB12A3C7-6F11-AB48-ACF0-A2F77E2925A3}"/>
              </a:ext>
            </a:extLst>
          </p:cNvPr>
          <p:cNvSpPr/>
          <p:nvPr/>
        </p:nvSpPr>
        <p:spPr>
          <a:xfrm>
            <a:off x="2303890" y="1023622"/>
            <a:ext cx="1872342" cy="729343"/>
          </a:xfrm>
          <a:prstGeom prst="roundRect">
            <a:avLst/>
          </a:prstGeom>
          <a:solidFill>
            <a:srgbClr val="4454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Peer Resource</a:t>
            </a:r>
            <a:endParaRPr lang="zh-CN" altLang="en-US" dirty="0"/>
          </a:p>
        </p:txBody>
      </p:sp>
      <p:sp>
        <p:nvSpPr>
          <p:cNvPr id="61" name="矩形: 圆角 71">
            <a:extLst>
              <a:ext uri="{FF2B5EF4-FFF2-40B4-BE49-F238E27FC236}">
                <a16:creationId xmlns:a16="http://schemas.microsoft.com/office/drawing/2014/main" id="{2DD0DF3D-63BC-C84A-8469-93BA14AE256E}"/>
              </a:ext>
            </a:extLst>
          </p:cNvPr>
          <p:cNvSpPr/>
          <p:nvPr/>
        </p:nvSpPr>
        <p:spPr>
          <a:xfrm>
            <a:off x="2303890" y="2349890"/>
            <a:ext cx="1872342" cy="729343"/>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Orderer</a:t>
            </a:r>
            <a:r>
              <a:rPr lang="zh-CN" altLang="en-US" dirty="0"/>
              <a:t> </a:t>
            </a:r>
            <a:r>
              <a:rPr lang="en-US" altLang="zh-CN" dirty="0"/>
              <a:t>Resource</a:t>
            </a:r>
            <a:endParaRPr lang="zh-CN" altLang="en-US" dirty="0"/>
          </a:p>
        </p:txBody>
      </p:sp>
      <p:sp>
        <p:nvSpPr>
          <p:cNvPr id="62" name="矩形: 圆角 71">
            <a:extLst>
              <a:ext uri="{FF2B5EF4-FFF2-40B4-BE49-F238E27FC236}">
                <a16:creationId xmlns:a16="http://schemas.microsoft.com/office/drawing/2014/main" id="{00CBB5C7-8699-204C-A044-96B368271D2E}"/>
              </a:ext>
            </a:extLst>
          </p:cNvPr>
          <p:cNvSpPr/>
          <p:nvPr/>
        </p:nvSpPr>
        <p:spPr>
          <a:xfrm>
            <a:off x="2303890" y="3588503"/>
            <a:ext cx="1872342" cy="729343"/>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 Resource</a:t>
            </a:r>
            <a:endParaRPr lang="zh-CN" altLang="en-US" dirty="0"/>
          </a:p>
        </p:txBody>
      </p:sp>
      <p:sp>
        <p:nvSpPr>
          <p:cNvPr id="66" name="圆角矩形 65">
            <a:extLst>
              <a:ext uri="{FF2B5EF4-FFF2-40B4-BE49-F238E27FC236}">
                <a16:creationId xmlns:a16="http://schemas.microsoft.com/office/drawing/2014/main" id="{60742D8A-7B71-244B-8729-7372F9A733E6}"/>
              </a:ext>
            </a:extLst>
          </p:cNvPr>
          <p:cNvSpPr/>
          <p:nvPr/>
        </p:nvSpPr>
        <p:spPr>
          <a:xfrm>
            <a:off x="4767980" y="2451739"/>
            <a:ext cx="1469571" cy="525641"/>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manager</a:t>
            </a:r>
            <a:endParaRPr kumimoji="1" lang="zh-CN" altLang="en-US" dirty="0">
              <a:solidFill>
                <a:schemeClr val="tx1"/>
              </a:solidFill>
            </a:endParaRPr>
          </a:p>
        </p:txBody>
      </p:sp>
      <p:cxnSp>
        <p:nvCxnSpPr>
          <p:cNvPr id="7" name="肘形连接符 6">
            <a:extLst>
              <a:ext uri="{FF2B5EF4-FFF2-40B4-BE49-F238E27FC236}">
                <a16:creationId xmlns:a16="http://schemas.microsoft.com/office/drawing/2014/main" id="{301ECEBA-AF7D-8945-AB59-A05D5D2F174B}"/>
              </a:ext>
            </a:extLst>
          </p:cNvPr>
          <p:cNvCxnSpPr>
            <a:cxnSpLocks/>
            <a:stCxn id="66" idx="1"/>
            <a:endCxn id="60" idx="3"/>
          </p:cNvCxnSpPr>
          <p:nvPr/>
        </p:nvCxnSpPr>
        <p:spPr>
          <a:xfrm rot="10800000">
            <a:off x="4176232" y="1388294"/>
            <a:ext cx="591748" cy="132626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肘形连接符 69">
            <a:extLst>
              <a:ext uri="{FF2B5EF4-FFF2-40B4-BE49-F238E27FC236}">
                <a16:creationId xmlns:a16="http://schemas.microsoft.com/office/drawing/2014/main" id="{212BEB91-5C2C-F04F-933E-937A5F221946}"/>
              </a:ext>
            </a:extLst>
          </p:cNvPr>
          <p:cNvCxnSpPr>
            <a:cxnSpLocks/>
            <a:stCxn id="66" idx="1"/>
            <a:endCxn id="62" idx="3"/>
          </p:cNvCxnSpPr>
          <p:nvPr/>
        </p:nvCxnSpPr>
        <p:spPr>
          <a:xfrm rot="10800000" flipV="1">
            <a:off x="4176232" y="2714559"/>
            <a:ext cx="591748" cy="12386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肘形连接符 70">
            <a:extLst>
              <a:ext uri="{FF2B5EF4-FFF2-40B4-BE49-F238E27FC236}">
                <a16:creationId xmlns:a16="http://schemas.microsoft.com/office/drawing/2014/main" id="{3039D550-4C49-3F4C-BC54-CCC6127A396C}"/>
              </a:ext>
            </a:extLst>
          </p:cNvPr>
          <p:cNvCxnSpPr>
            <a:cxnSpLocks/>
            <a:stCxn id="66" idx="1"/>
            <a:endCxn id="61" idx="3"/>
          </p:cNvCxnSpPr>
          <p:nvPr/>
        </p:nvCxnSpPr>
        <p:spPr>
          <a:xfrm rot="10800000" flipV="1">
            <a:off x="4176232" y="2714560"/>
            <a:ext cx="591748" cy="2"/>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08B74E93-B8B3-294B-91D8-CF4623EED4B5}"/>
              </a:ext>
            </a:extLst>
          </p:cNvPr>
          <p:cNvSpPr txBox="1"/>
          <p:nvPr/>
        </p:nvSpPr>
        <p:spPr>
          <a:xfrm>
            <a:off x="3855318" y="1951656"/>
            <a:ext cx="1119537"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Watches</a:t>
            </a:r>
            <a:endParaRPr kumimoji="1" lang="zh-CN" altLang="en-US" dirty="0">
              <a:latin typeface="Microsoft YaHei" panose="020B0503020204020204" pitchFamily="34" charset="-122"/>
              <a:ea typeface="Microsoft YaHei" panose="020B0503020204020204" pitchFamily="34" charset="-122"/>
            </a:endParaRPr>
          </a:p>
        </p:txBody>
      </p:sp>
      <p:cxnSp>
        <p:nvCxnSpPr>
          <p:cNvPr id="73" name="直线箭头连接符 72">
            <a:extLst>
              <a:ext uri="{FF2B5EF4-FFF2-40B4-BE49-F238E27FC236}">
                <a16:creationId xmlns:a16="http://schemas.microsoft.com/office/drawing/2014/main" id="{7B3FA02D-777C-8B41-B37E-61C433A81B56}"/>
              </a:ext>
            </a:extLst>
          </p:cNvPr>
          <p:cNvCxnSpPr>
            <a:cxnSpLocks/>
            <a:stCxn id="66" idx="0"/>
            <a:endCxn id="81" idx="2"/>
          </p:cNvCxnSpPr>
          <p:nvPr/>
        </p:nvCxnSpPr>
        <p:spPr>
          <a:xfrm flipH="1" flipV="1">
            <a:off x="5502410" y="1570250"/>
            <a:ext cx="356" cy="8814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折角形 80">
            <a:extLst>
              <a:ext uri="{FF2B5EF4-FFF2-40B4-BE49-F238E27FC236}">
                <a16:creationId xmlns:a16="http://schemas.microsoft.com/office/drawing/2014/main" id="{1BEF279D-62F8-894D-8CE8-36B5043ACC92}"/>
              </a:ext>
            </a:extLst>
          </p:cNvPr>
          <p:cNvSpPr/>
          <p:nvPr/>
        </p:nvSpPr>
        <p:spPr>
          <a:xfrm>
            <a:off x="4767624" y="979372"/>
            <a:ext cx="1469571" cy="590878"/>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09F76577-2CB3-4948-84D9-786A62BD8F8F}"/>
              </a:ext>
            </a:extLst>
          </p:cNvPr>
          <p:cNvSpPr txBox="1"/>
          <p:nvPr/>
        </p:nvSpPr>
        <p:spPr>
          <a:xfrm>
            <a:off x="5070241" y="1073545"/>
            <a:ext cx="864339" cy="369332"/>
          </a:xfrm>
          <a:prstGeom prst="rect">
            <a:avLst/>
          </a:prstGeom>
          <a:noFill/>
        </p:spPr>
        <p:txBody>
          <a:bodyPr wrap="none" rtlCol="0">
            <a:spAutoFit/>
          </a:bodyPr>
          <a:lstStyle/>
          <a:p>
            <a:r>
              <a:rPr kumimoji="1" lang="en-US" altLang="zh-CN" dirty="0"/>
              <a:t>configs</a:t>
            </a:r>
            <a:endParaRPr kumimoji="1" lang="zh-CN" altLang="en-US" dirty="0"/>
          </a:p>
        </p:txBody>
      </p:sp>
      <p:sp>
        <p:nvSpPr>
          <p:cNvPr id="102" name="文本框 101">
            <a:extLst>
              <a:ext uri="{FF2B5EF4-FFF2-40B4-BE49-F238E27FC236}">
                <a16:creationId xmlns:a16="http://schemas.microsoft.com/office/drawing/2014/main" id="{471D6CD0-F383-6C43-B5CC-327F337DE2B9}"/>
              </a:ext>
            </a:extLst>
          </p:cNvPr>
          <p:cNvSpPr txBox="1"/>
          <p:nvPr/>
        </p:nvSpPr>
        <p:spPr>
          <a:xfrm>
            <a:off x="5494676" y="1826328"/>
            <a:ext cx="1194238"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Generate</a:t>
            </a:r>
            <a:endParaRPr kumimoji="1" lang="zh-CN" altLang="en-US" dirty="0">
              <a:latin typeface="Microsoft YaHei" panose="020B0503020204020204" pitchFamily="34" charset="-122"/>
              <a:ea typeface="Microsoft YaHei" panose="020B0503020204020204" pitchFamily="34" charset="-122"/>
            </a:endParaRPr>
          </a:p>
        </p:txBody>
      </p:sp>
      <p:sp>
        <p:nvSpPr>
          <p:cNvPr id="104" name="矩形: 圆角 8">
            <a:extLst>
              <a:ext uri="{FF2B5EF4-FFF2-40B4-BE49-F238E27FC236}">
                <a16:creationId xmlns:a16="http://schemas.microsoft.com/office/drawing/2014/main" id="{A07A1CBF-6E39-8B44-9326-EAB66E00CB87}"/>
              </a:ext>
            </a:extLst>
          </p:cNvPr>
          <p:cNvSpPr/>
          <p:nvPr/>
        </p:nvSpPr>
        <p:spPr>
          <a:xfrm>
            <a:off x="6714162" y="3156099"/>
            <a:ext cx="2029291" cy="85088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Fabric Network</a:t>
            </a:r>
            <a:endParaRPr lang="zh-CN" altLang="en-US" dirty="0"/>
          </a:p>
        </p:txBody>
      </p:sp>
      <p:cxnSp>
        <p:nvCxnSpPr>
          <p:cNvPr id="94" name="曲线连接符 93">
            <a:extLst>
              <a:ext uri="{FF2B5EF4-FFF2-40B4-BE49-F238E27FC236}">
                <a16:creationId xmlns:a16="http://schemas.microsoft.com/office/drawing/2014/main" id="{9C7001D1-4799-5A4B-ACEF-8BAAE75EA394}"/>
              </a:ext>
            </a:extLst>
          </p:cNvPr>
          <p:cNvCxnSpPr>
            <a:cxnSpLocks/>
            <a:stCxn id="66" idx="3"/>
            <a:endCxn id="104" idx="1"/>
          </p:cNvCxnSpPr>
          <p:nvPr/>
        </p:nvCxnSpPr>
        <p:spPr>
          <a:xfrm>
            <a:off x="6237551" y="2714560"/>
            <a:ext cx="476611" cy="866982"/>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107">
            <a:extLst>
              <a:ext uri="{FF2B5EF4-FFF2-40B4-BE49-F238E27FC236}">
                <a16:creationId xmlns:a16="http://schemas.microsoft.com/office/drawing/2014/main" id="{C9C3A731-7705-7749-88AC-9660572A2FC7}"/>
              </a:ext>
            </a:extLst>
          </p:cNvPr>
          <p:cNvSpPr/>
          <p:nvPr/>
        </p:nvSpPr>
        <p:spPr>
          <a:xfrm>
            <a:off x="6906507" y="1049560"/>
            <a:ext cx="1613070" cy="450501"/>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Helm chart</a:t>
            </a:r>
            <a:endParaRPr kumimoji="1" lang="zh-CN" altLang="en-US" dirty="0">
              <a:solidFill>
                <a:schemeClr val="tx1"/>
              </a:solidFill>
            </a:endParaRPr>
          </a:p>
        </p:txBody>
      </p:sp>
      <p:cxnSp>
        <p:nvCxnSpPr>
          <p:cNvPr id="110" name="直线箭头连接符 109">
            <a:extLst>
              <a:ext uri="{FF2B5EF4-FFF2-40B4-BE49-F238E27FC236}">
                <a16:creationId xmlns:a16="http://schemas.microsoft.com/office/drawing/2014/main" id="{A899C4FD-F1BE-534E-A4AA-939DAB8FFC48}"/>
              </a:ext>
            </a:extLst>
          </p:cNvPr>
          <p:cNvCxnSpPr>
            <a:cxnSpLocks/>
            <a:stCxn id="108" idx="1"/>
            <a:endCxn id="81" idx="3"/>
          </p:cNvCxnSpPr>
          <p:nvPr/>
        </p:nvCxnSpPr>
        <p:spPr>
          <a:xfrm flipH="1">
            <a:off x="6237195" y="1274811"/>
            <a:ext cx="6693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084D13EC-30DF-F04F-8832-EE21613AF7BF}"/>
              </a:ext>
            </a:extLst>
          </p:cNvPr>
          <p:cNvSpPr txBox="1"/>
          <p:nvPr/>
        </p:nvSpPr>
        <p:spPr>
          <a:xfrm>
            <a:off x="6329058" y="793874"/>
            <a:ext cx="596638"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Use</a:t>
            </a:r>
            <a:endParaRPr kumimoji="1" lang="zh-CN" altLang="en-US" dirty="0">
              <a:latin typeface="Microsoft YaHei" panose="020B0503020204020204" pitchFamily="34" charset="-122"/>
              <a:ea typeface="Microsoft YaHei" panose="020B0503020204020204" pitchFamily="34" charset="-122"/>
            </a:endParaRPr>
          </a:p>
        </p:txBody>
      </p:sp>
      <p:sp>
        <p:nvSpPr>
          <p:cNvPr id="115" name="文本框 114">
            <a:extLst>
              <a:ext uri="{FF2B5EF4-FFF2-40B4-BE49-F238E27FC236}">
                <a16:creationId xmlns:a16="http://schemas.microsoft.com/office/drawing/2014/main" id="{9FF57AEF-6C49-8648-85F4-2943A69EAC70}"/>
              </a:ext>
            </a:extLst>
          </p:cNvPr>
          <p:cNvSpPr txBox="1"/>
          <p:nvPr/>
        </p:nvSpPr>
        <p:spPr>
          <a:xfrm>
            <a:off x="6605476" y="2304644"/>
            <a:ext cx="1194238"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Generate</a:t>
            </a:r>
            <a:endParaRPr kumimoji="1" lang="zh-CN" altLang="en-US" dirty="0">
              <a:latin typeface="Microsoft YaHei" panose="020B0503020204020204" pitchFamily="34" charset="-122"/>
              <a:ea typeface="Microsoft YaHei" panose="020B0503020204020204" pitchFamily="34" charset="-122"/>
            </a:endParaRPr>
          </a:p>
        </p:txBody>
      </p:sp>
      <p:cxnSp>
        <p:nvCxnSpPr>
          <p:cNvPr id="116" name="直线箭头连接符 115">
            <a:extLst>
              <a:ext uri="{FF2B5EF4-FFF2-40B4-BE49-F238E27FC236}">
                <a16:creationId xmlns:a16="http://schemas.microsoft.com/office/drawing/2014/main" id="{EAC82C74-7403-A548-ACE5-36EE059A5593}"/>
              </a:ext>
            </a:extLst>
          </p:cNvPr>
          <p:cNvCxnSpPr>
            <a:cxnSpLocks/>
            <a:stCxn id="108" idx="2"/>
            <a:endCxn id="104" idx="0"/>
          </p:cNvCxnSpPr>
          <p:nvPr/>
        </p:nvCxnSpPr>
        <p:spPr>
          <a:xfrm>
            <a:off x="7713042" y="1500061"/>
            <a:ext cx="15766" cy="1656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本框 123">
            <a:extLst>
              <a:ext uri="{FF2B5EF4-FFF2-40B4-BE49-F238E27FC236}">
                <a16:creationId xmlns:a16="http://schemas.microsoft.com/office/drawing/2014/main" id="{AEA26A02-DE92-964F-B1FD-846A265983F0}"/>
              </a:ext>
            </a:extLst>
          </p:cNvPr>
          <p:cNvSpPr txBox="1"/>
          <p:nvPr/>
        </p:nvSpPr>
        <p:spPr>
          <a:xfrm>
            <a:off x="5285086" y="3280611"/>
            <a:ext cx="1196161"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Manages</a:t>
            </a:r>
            <a:endParaRPr kumimoji="1" lang="zh-CN" altLang="en-US" dirty="0">
              <a:latin typeface="Microsoft YaHei" panose="020B0503020204020204" pitchFamily="34" charset="-122"/>
              <a:ea typeface="Microsoft YaHei" panose="020B0503020204020204" pitchFamily="34" charset="-122"/>
            </a:endParaRPr>
          </a:p>
        </p:txBody>
      </p:sp>
      <p:sp>
        <p:nvSpPr>
          <p:cNvPr id="131" name="左大括号 130">
            <a:extLst>
              <a:ext uri="{FF2B5EF4-FFF2-40B4-BE49-F238E27FC236}">
                <a16:creationId xmlns:a16="http://schemas.microsoft.com/office/drawing/2014/main" id="{BEC8B60A-E6EF-1F42-925A-078BF3C00ED1}"/>
              </a:ext>
            </a:extLst>
          </p:cNvPr>
          <p:cNvSpPr/>
          <p:nvPr/>
        </p:nvSpPr>
        <p:spPr>
          <a:xfrm>
            <a:off x="8699347" y="2071424"/>
            <a:ext cx="403628" cy="3016656"/>
          </a:xfrm>
          <a:prstGeom prst="leftBrace">
            <a:avLst>
              <a:gd name="adj1" fmla="val 19754"/>
              <a:gd name="adj2" fmla="val 50553"/>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9" name="矩形: 圆角 8">
            <a:extLst>
              <a:ext uri="{FF2B5EF4-FFF2-40B4-BE49-F238E27FC236}">
                <a16:creationId xmlns:a16="http://schemas.microsoft.com/office/drawing/2014/main" id="{17170943-4992-B74E-BA9D-DAD41B3B772E}"/>
              </a:ext>
            </a:extLst>
          </p:cNvPr>
          <p:cNvSpPr/>
          <p:nvPr/>
        </p:nvSpPr>
        <p:spPr>
          <a:xfrm>
            <a:off x="9207936" y="1752965"/>
            <a:ext cx="1250068" cy="50163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Deployment</a:t>
            </a:r>
            <a:endParaRPr lang="zh-CN" altLang="en-US" sz="1600" dirty="0"/>
          </a:p>
        </p:txBody>
      </p:sp>
      <p:sp>
        <p:nvSpPr>
          <p:cNvPr id="140" name="矩形: 圆角 8">
            <a:extLst>
              <a:ext uri="{FF2B5EF4-FFF2-40B4-BE49-F238E27FC236}">
                <a16:creationId xmlns:a16="http://schemas.microsoft.com/office/drawing/2014/main" id="{A0207838-CCC7-D041-ACF2-5D3D9621156D}"/>
              </a:ext>
            </a:extLst>
          </p:cNvPr>
          <p:cNvSpPr/>
          <p:nvPr/>
        </p:nvSpPr>
        <p:spPr>
          <a:xfrm>
            <a:off x="9219266" y="4828068"/>
            <a:ext cx="1272729" cy="50163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PVC</a:t>
            </a:r>
            <a:endParaRPr lang="zh-CN" altLang="en-US" sz="1600" dirty="0"/>
          </a:p>
        </p:txBody>
      </p:sp>
      <p:sp>
        <p:nvSpPr>
          <p:cNvPr id="141" name="矩形: 圆角 8">
            <a:extLst>
              <a:ext uri="{FF2B5EF4-FFF2-40B4-BE49-F238E27FC236}">
                <a16:creationId xmlns:a16="http://schemas.microsoft.com/office/drawing/2014/main" id="{03A5C605-AAC6-954D-BB9D-E15E343DE1DA}"/>
              </a:ext>
            </a:extLst>
          </p:cNvPr>
          <p:cNvSpPr/>
          <p:nvPr/>
        </p:nvSpPr>
        <p:spPr>
          <a:xfrm>
            <a:off x="9219266" y="2987758"/>
            <a:ext cx="1250069" cy="50163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Secret</a:t>
            </a:r>
            <a:endParaRPr lang="zh-CN" altLang="en-US" sz="1600" dirty="0"/>
          </a:p>
        </p:txBody>
      </p:sp>
      <p:sp>
        <p:nvSpPr>
          <p:cNvPr id="142" name="矩形: 圆角 8">
            <a:extLst>
              <a:ext uri="{FF2B5EF4-FFF2-40B4-BE49-F238E27FC236}">
                <a16:creationId xmlns:a16="http://schemas.microsoft.com/office/drawing/2014/main" id="{C59455D7-CE4D-4B4B-81E2-D3D14037AD63}"/>
              </a:ext>
            </a:extLst>
          </p:cNvPr>
          <p:cNvSpPr/>
          <p:nvPr/>
        </p:nvSpPr>
        <p:spPr>
          <a:xfrm>
            <a:off x="9219266" y="3593210"/>
            <a:ext cx="1250069" cy="50163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Service</a:t>
            </a:r>
            <a:endParaRPr lang="zh-CN" altLang="en-US" sz="1600" dirty="0"/>
          </a:p>
        </p:txBody>
      </p:sp>
      <p:sp>
        <p:nvSpPr>
          <p:cNvPr id="143" name="矩形: 圆角 8">
            <a:extLst>
              <a:ext uri="{FF2B5EF4-FFF2-40B4-BE49-F238E27FC236}">
                <a16:creationId xmlns:a16="http://schemas.microsoft.com/office/drawing/2014/main" id="{C918F06A-D0EE-A34F-AF54-41E6141D29A4}"/>
              </a:ext>
            </a:extLst>
          </p:cNvPr>
          <p:cNvSpPr/>
          <p:nvPr/>
        </p:nvSpPr>
        <p:spPr>
          <a:xfrm>
            <a:off x="9219266" y="4196888"/>
            <a:ext cx="1272729" cy="50163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Service Monitor</a:t>
            </a:r>
            <a:endParaRPr lang="zh-CN" altLang="en-US" sz="1600" dirty="0"/>
          </a:p>
        </p:txBody>
      </p:sp>
      <p:sp>
        <p:nvSpPr>
          <p:cNvPr id="144" name="矩形: 圆角 8">
            <a:extLst>
              <a:ext uri="{FF2B5EF4-FFF2-40B4-BE49-F238E27FC236}">
                <a16:creationId xmlns:a16="http://schemas.microsoft.com/office/drawing/2014/main" id="{8B8E77B3-EF47-CD4C-B1B4-38FC88567506}"/>
              </a:ext>
            </a:extLst>
          </p:cNvPr>
          <p:cNvSpPr/>
          <p:nvPr/>
        </p:nvSpPr>
        <p:spPr>
          <a:xfrm>
            <a:off x="9196606" y="2386493"/>
            <a:ext cx="1272729" cy="50163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Role</a:t>
            </a:r>
            <a:endParaRPr lang="zh-CN" altLang="en-US" sz="1600" dirty="0"/>
          </a:p>
        </p:txBody>
      </p:sp>
      <p:sp>
        <p:nvSpPr>
          <p:cNvPr id="145" name="左大括号 144">
            <a:extLst>
              <a:ext uri="{FF2B5EF4-FFF2-40B4-BE49-F238E27FC236}">
                <a16:creationId xmlns:a16="http://schemas.microsoft.com/office/drawing/2014/main" id="{A064055C-A892-FA4D-BFB8-C979750380C7}"/>
              </a:ext>
            </a:extLst>
          </p:cNvPr>
          <p:cNvSpPr/>
          <p:nvPr/>
        </p:nvSpPr>
        <p:spPr>
          <a:xfrm rot="5400000">
            <a:off x="5141348" y="3770227"/>
            <a:ext cx="403628" cy="3979853"/>
          </a:xfrm>
          <a:prstGeom prst="leftBrace">
            <a:avLst>
              <a:gd name="adj1" fmla="val 19754"/>
              <a:gd name="adj2" fmla="val 50553"/>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6" name="圆角矩形 145">
            <a:extLst>
              <a:ext uri="{FF2B5EF4-FFF2-40B4-BE49-F238E27FC236}">
                <a16:creationId xmlns:a16="http://schemas.microsoft.com/office/drawing/2014/main" id="{40974972-1F90-C64D-AB56-2A88A34E99A6}"/>
              </a:ext>
            </a:extLst>
          </p:cNvPr>
          <p:cNvSpPr/>
          <p:nvPr/>
        </p:nvSpPr>
        <p:spPr>
          <a:xfrm>
            <a:off x="2827063" y="5983878"/>
            <a:ext cx="526173" cy="4139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a:t>
            </a:r>
            <a:endParaRPr kumimoji="1" lang="zh-CN" altLang="en-US" dirty="0">
              <a:solidFill>
                <a:schemeClr val="tx1"/>
              </a:solidFill>
            </a:endParaRPr>
          </a:p>
        </p:txBody>
      </p:sp>
      <p:sp>
        <p:nvSpPr>
          <p:cNvPr id="147" name="圆角矩形 146">
            <a:extLst>
              <a:ext uri="{FF2B5EF4-FFF2-40B4-BE49-F238E27FC236}">
                <a16:creationId xmlns:a16="http://schemas.microsoft.com/office/drawing/2014/main" id="{615366D4-6842-0245-8936-44DAAB1E259A}"/>
              </a:ext>
            </a:extLst>
          </p:cNvPr>
          <p:cNvSpPr/>
          <p:nvPr/>
        </p:nvSpPr>
        <p:spPr>
          <a:xfrm>
            <a:off x="3514614" y="5983877"/>
            <a:ext cx="661077" cy="4139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Peer</a:t>
            </a:r>
            <a:endParaRPr kumimoji="1" lang="zh-CN" altLang="en-US" dirty="0">
              <a:solidFill>
                <a:schemeClr val="tx1"/>
              </a:solidFill>
            </a:endParaRPr>
          </a:p>
        </p:txBody>
      </p:sp>
      <p:sp>
        <p:nvSpPr>
          <p:cNvPr id="148" name="圆角矩形 147">
            <a:extLst>
              <a:ext uri="{FF2B5EF4-FFF2-40B4-BE49-F238E27FC236}">
                <a16:creationId xmlns:a16="http://schemas.microsoft.com/office/drawing/2014/main" id="{F495622A-A0A0-FC46-A3AA-FD5FB61F2DB8}"/>
              </a:ext>
            </a:extLst>
          </p:cNvPr>
          <p:cNvSpPr/>
          <p:nvPr/>
        </p:nvSpPr>
        <p:spPr>
          <a:xfrm>
            <a:off x="5559409" y="5983877"/>
            <a:ext cx="1010461" cy="4139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Channel</a:t>
            </a:r>
            <a:endParaRPr kumimoji="1" lang="zh-CN" altLang="en-US" dirty="0">
              <a:solidFill>
                <a:schemeClr val="tx1"/>
              </a:solidFill>
            </a:endParaRPr>
          </a:p>
        </p:txBody>
      </p:sp>
      <p:sp>
        <p:nvSpPr>
          <p:cNvPr id="149" name="圆角矩形 148">
            <a:extLst>
              <a:ext uri="{FF2B5EF4-FFF2-40B4-BE49-F238E27FC236}">
                <a16:creationId xmlns:a16="http://schemas.microsoft.com/office/drawing/2014/main" id="{DE6296F1-A348-8D43-B0A7-30DBB763E27F}"/>
              </a:ext>
            </a:extLst>
          </p:cNvPr>
          <p:cNvSpPr/>
          <p:nvPr/>
        </p:nvSpPr>
        <p:spPr>
          <a:xfrm>
            <a:off x="4403455" y="5983878"/>
            <a:ext cx="1010461" cy="4139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Orderer</a:t>
            </a:r>
            <a:endParaRPr kumimoji="1" lang="zh-CN" altLang="en-US" dirty="0">
              <a:solidFill>
                <a:schemeClr val="tx1"/>
              </a:solidFill>
            </a:endParaRPr>
          </a:p>
        </p:txBody>
      </p:sp>
      <p:sp>
        <p:nvSpPr>
          <p:cNvPr id="150" name="圆角矩形 149">
            <a:extLst>
              <a:ext uri="{FF2B5EF4-FFF2-40B4-BE49-F238E27FC236}">
                <a16:creationId xmlns:a16="http://schemas.microsoft.com/office/drawing/2014/main" id="{08AC6541-A1E9-8148-B124-9353E0E2E539}"/>
              </a:ext>
            </a:extLst>
          </p:cNvPr>
          <p:cNvSpPr/>
          <p:nvPr/>
        </p:nvSpPr>
        <p:spPr>
          <a:xfrm>
            <a:off x="6718758" y="5992426"/>
            <a:ext cx="1242832" cy="4139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Chaincode</a:t>
            </a:r>
            <a:endParaRPr kumimoji="1" lang="zh-CN" altLang="en-US" dirty="0">
              <a:solidFill>
                <a:schemeClr val="tx1"/>
              </a:solidFill>
            </a:endParaRPr>
          </a:p>
        </p:txBody>
      </p:sp>
      <p:sp>
        <p:nvSpPr>
          <p:cNvPr id="151" name="文本框 150">
            <a:extLst>
              <a:ext uri="{FF2B5EF4-FFF2-40B4-BE49-F238E27FC236}">
                <a16:creationId xmlns:a16="http://schemas.microsoft.com/office/drawing/2014/main" id="{EC2D709A-3C9B-3E45-A0F9-E94D18114199}"/>
              </a:ext>
            </a:extLst>
          </p:cNvPr>
          <p:cNvSpPr txBox="1"/>
          <p:nvPr/>
        </p:nvSpPr>
        <p:spPr>
          <a:xfrm>
            <a:off x="6149885" y="5423199"/>
            <a:ext cx="838691"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CURD</a:t>
            </a:r>
            <a:endParaRPr kumimoji="1" lang="zh-CN" altLang="en-US" dirty="0">
              <a:latin typeface="Microsoft YaHei" panose="020B0503020204020204" pitchFamily="34" charset="-122"/>
              <a:ea typeface="Microsoft YaHei" panose="020B0503020204020204" pitchFamily="34" charset="-122"/>
            </a:endParaRPr>
          </a:p>
        </p:txBody>
      </p:sp>
      <p:sp>
        <p:nvSpPr>
          <p:cNvPr id="152" name="文本框 151">
            <a:extLst>
              <a:ext uri="{FF2B5EF4-FFF2-40B4-BE49-F238E27FC236}">
                <a16:creationId xmlns:a16="http://schemas.microsoft.com/office/drawing/2014/main" id="{A33D7D1A-4CCB-0C42-A571-10770AEFA275}"/>
              </a:ext>
            </a:extLst>
          </p:cNvPr>
          <p:cNvSpPr txBox="1"/>
          <p:nvPr/>
        </p:nvSpPr>
        <p:spPr>
          <a:xfrm>
            <a:off x="2795526" y="4927823"/>
            <a:ext cx="907621"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invoke</a:t>
            </a:r>
            <a:endParaRPr kumimoji="1" lang="zh-CN" altLang="en-US" dirty="0">
              <a:latin typeface="Microsoft YaHei" panose="020B0503020204020204" pitchFamily="34" charset="-122"/>
              <a:ea typeface="Microsoft YaHei" panose="020B0503020204020204" pitchFamily="34" charset="-122"/>
            </a:endParaRPr>
          </a:p>
        </p:txBody>
      </p:sp>
      <p:cxnSp>
        <p:nvCxnSpPr>
          <p:cNvPr id="153" name="曲线连接符 152">
            <a:extLst>
              <a:ext uri="{FF2B5EF4-FFF2-40B4-BE49-F238E27FC236}">
                <a16:creationId xmlns:a16="http://schemas.microsoft.com/office/drawing/2014/main" id="{CC745F0F-4161-B74A-B693-4831C7A2A748}"/>
              </a:ext>
            </a:extLst>
          </p:cNvPr>
          <p:cNvCxnSpPr>
            <a:cxnSpLocks/>
            <a:stCxn id="58" idx="1"/>
            <a:endCxn id="157" idx="2"/>
          </p:cNvCxnSpPr>
          <p:nvPr/>
        </p:nvCxnSpPr>
        <p:spPr>
          <a:xfrm rot="10800000">
            <a:off x="3222625" y="4418554"/>
            <a:ext cx="1142229" cy="819027"/>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圆角矩形 156">
            <a:extLst>
              <a:ext uri="{FF2B5EF4-FFF2-40B4-BE49-F238E27FC236}">
                <a16:creationId xmlns:a16="http://schemas.microsoft.com/office/drawing/2014/main" id="{680EBB23-4DBC-354C-A45D-89A05FFB24F2}"/>
              </a:ext>
            </a:extLst>
          </p:cNvPr>
          <p:cNvSpPr/>
          <p:nvPr/>
        </p:nvSpPr>
        <p:spPr>
          <a:xfrm>
            <a:off x="2021747" y="910404"/>
            <a:ext cx="2401753" cy="350814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7" name="图片 46">
            <a:extLst>
              <a:ext uri="{FF2B5EF4-FFF2-40B4-BE49-F238E27FC236}">
                <a16:creationId xmlns:a16="http://schemas.microsoft.com/office/drawing/2014/main" id="{AAE33D40-9785-4540-B226-91E772B664ED}"/>
              </a:ext>
            </a:extLst>
          </p:cNvPr>
          <p:cNvPicPr>
            <a:picLocks noChangeAspect="1"/>
          </p:cNvPicPr>
          <p:nvPr/>
        </p:nvPicPr>
        <p:blipFill>
          <a:blip r:embed="rId3"/>
          <a:stretch>
            <a:fillRect/>
          </a:stretch>
        </p:blipFill>
        <p:spPr>
          <a:xfrm>
            <a:off x="131894" y="4532727"/>
            <a:ext cx="2542689" cy="1602000"/>
          </a:xfrm>
          <a:prstGeom prst="rect">
            <a:avLst/>
          </a:prstGeom>
        </p:spPr>
      </p:pic>
      <p:pic>
        <p:nvPicPr>
          <p:cNvPr id="8" name="图片 7">
            <a:extLst>
              <a:ext uri="{FF2B5EF4-FFF2-40B4-BE49-F238E27FC236}">
                <a16:creationId xmlns:a16="http://schemas.microsoft.com/office/drawing/2014/main" id="{C54DE08F-44A2-7643-BB82-2C5C965641D6}"/>
              </a:ext>
            </a:extLst>
          </p:cNvPr>
          <p:cNvPicPr>
            <a:picLocks noChangeAspect="1"/>
          </p:cNvPicPr>
          <p:nvPr/>
        </p:nvPicPr>
        <p:blipFill>
          <a:blip r:embed="rId4"/>
          <a:stretch>
            <a:fillRect/>
          </a:stretch>
        </p:blipFill>
        <p:spPr>
          <a:xfrm>
            <a:off x="8174080" y="113618"/>
            <a:ext cx="3690773" cy="839317"/>
          </a:xfrm>
          <a:prstGeom prst="rect">
            <a:avLst/>
          </a:prstGeom>
        </p:spPr>
      </p:pic>
      <p:pic>
        <p:nvPicPr>
          <p:cNvPr id="9" name="图片 8">
            <a:extLst>
              <a:ext uri="{FF2B5EF4-FFF2-40B4-BE49-F238E27FC236}">
                <a16:creationId xmlns:a16="http://schemas.microsoft.com/office/drawing/2014/main" id="{27418029-5153-2A40-9E88-A5DA23F9BF24}"/>
              </a:ext>
            </a:extLst>
          </p:cNvPr>
          <p:cNvPicPr>
            <a:picLocks noChangeAspect="1"/>
          </p:cNvPicPr>
          <p:nvPr/>
        </p:nvPicPr>
        <p:blipFill>
          <a:blip r:embed="rId5"/>
          <a:stretch>
            <a:fillRect/>
          </a:stretch>
        </p:blipFill>
        <p:spPr>
          <a:xfrm>
            <a:off x="8174080" y="5808440"/>
            <a:ext cx="3979855" cy="977852"/>
          </a:xfrm>
          <a:prstGeom prst="rect">
            <a:avLst/>
          </a:prstGeom>
        </p:spPr>
      </p:pic>
      <p:sp>
        <p:nvSpPr>
          <p:cNvPr id="12" name="下箭头 11">
            <a:extLst>
              <a:ext uri="{FF2B5EF4-FFF2-40B4-BE49-F238E27FC236}">
                <a16:creationId xmlns:a16="http://schemas.microsoft.com/office/drawing/2014/main" id="{595E4356-F716-1F49-8CF4-5A7550A93686}"/>
              </a:ext>
            </a:extLst>
          </p:cNvPr>
          <p:cNvSpPr/>
          <p:nvPr/>
        </p:nvSpPr>
        <p:spPr>
          <a:xfrm rot="10800000">
            <a:off x="9807296" y="1163543"/>
            <a:ext cx="163837" cy="3844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下箭头 62">
            <a:extLst>
              <a:ext uri="{FF2B5EF4-FFF2-40B4-BE49-F238E27FC236}">
                <a16:creationId xmlns:a16="http://schemas.microsoft.com/office/drawing/2014/main" id="{B36B257F-082E-7443-94BE-D7B7B2D64911}"/>
              </a:ext>
            </a:extLst>
          </p:cNvPr>
          <p:cNvSpPr/>
          <p:nvPr/>
        </p:nvSpPr>
        <p:spPr>
          <a:xfrm>
            <a:off x="9792182" y="5388637"/>
            <a:ext cx="163837" cy="3844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右箭头 14">
            <a:extLst>
              <a:ext uri="{FF2B5EF4-FFF2-40B4-BE49-F238E27FC236}">
                <a16:creationId xmlns:a16="http://schemas.microsoft.com/office/drawing/2014/main" id="{417BC6E0-88D6-A646-B204-BCEA28F9A238}"/>
              </a:ext>
            </a:extLst>
          </p:cNvPr>
          <p:cNvSpPr/>
          <p:nvPr/>
        </p:nvSpPr>
        <p:spPr>
          <a:xfrm rot="5400000" flipV="1">
            <a:off x="1287126" y="3901184"/>
            <a:ext cx="569823" cy="5232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595515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a:extLst>
              <a:ext uri="{FF2B5EF4-FFF2-40B4-BE49-F238E27FC236}">
                <a16:creationId xmlns:a16="http://schemas.microsoft.com/office/drawing/2014/main" id="{7CB25B31-EF6E-403E-94A1-C9FDA8F1820E}"/>
              </a:ext>
            </a:extLst>
          </p:cNvPr>
          <p:cNvSpPr txBox="1">
            <a:spLocks/>
          </p:cNvSpPr>
          <p:nvPr/>
        </p:nvSpPr>
        <p:spPr>
          <a:xfrm>
            <a:off x="774138" y="328713"/>
            <a:ext cx="1700121"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latin typeface="Times New Roman"/>
                <a:ea typeface="微软雅黑"/>
                <a:cs typeface=""/>
              </a:rPr>
              <a:t>进度情况</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grpSp>
        <p:nvGrpSpPr>
          <p:cNvPr id="22" name="组合 21">
            <a:extLst>
              <a:ext uri="{FF2B5EF4-FFF2-40B4-BE49-F238E27FC236}">
                <a16:creationId xmlns:a16="http://schemas.microsoft.com/office/drawing/2014/main" id="{AAE1FA3D-F4B6-F448-A417-5AA88E71AFB0}"/>
              </a:ext>
            </a:extLst>
          </p:cNvPr>
          <p:cNvGrpSpPr/>
          <p:nvPr/>
        </p:nvGrpSpPr>
        <p:grpSpPr>
          <a:xfrm>
            <a:off x="1210993" y="1227491"/>
            <a:ext cx="2094466" cy="925916"/>
            <a:chOff x="439666" y="3563964"/>
            <a:chExt cx="2094466" cy="925916"/>
          </a:xfrm>
        </p:grpSpPr>
        <p:sp>
          <p:nvSpPr>
            <p:cNvPr id="25" name="矩形: 圆角 42">
              <a:extLst>
                <a:ext uri="{FF2B5EF4-FFF2-40B4-BE49-F238E27FC236}">
                  <a16:creationId xmlns:a16="http://schemas.microsoft.com/office/drawing/2014/main" id="{6011C9FF-C54A-0D47-AEC4-079640EC49D5}"/>
                </a:ext>
              </a:extLst>
            </p:cNvPr>
            <p:cNvSpPr/>
            <p:nvPr/>
          </p:nvSpPr>
          <p:spPr>
            <a:xfrm>
              <a:off x="661790" y="3760537"/>
              <a:ext cx="1872342" cy="729343"/>
            </a:xfrm>
            <a:prstGeom prst="roundRect">
              <a:avLst/>
            </a:prstGeom>
            <a:solidFill>
              <a:srgbClr val="4454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58">
              <a:extLst>
                <a:ext uri="{FF2B5EF4-FFF2-40B4-BE49-F238E27FC236}">
                  <a16:creationId xmlns:a16="http://schemas.microsoft.com/office/drawing/2014/main" id="{E4D9B5C5-6D9C-604E-8E5A-352DD0490BB5}"/>
                </a:ext>
              </a:extLst>
            </p:cNvPr>
            <p:cNvSpPr/>
            <p:nvPr/>
          </p:nvSpPr>
          <p:spPr>
            <a:xfrm>
              <a:off x="549806" y="3646971"/>
              <a:ext cx="1872342" cy="729343"/>
            </a:xfrm>
            <a:prstGeom prst="roundRect">
              <a:avLst/>
            </a:prstGeom>
            <a:solidFill>
              <a:srgbClr val="4454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sp>
          <p:nvSpPr>
            <p:cNvPr id="28" name="矩形: 圆角 60">
              <a:extLst>
                <a:ext uri="{FF2B5EF4-FFF2-40B4-BE49-F238E27FC236}">
                  <a16:creationId xmlns:a16="http://schemas.microsoft.com/office/drawing/2014/main" id="{694F9667-9502-504C-8A1D-CEDBAD83BDBD}"/>
                </a:ext>
              </a:extLst>
            </p:cNvPr>
            <p:cNvSpPr/>
            <p:nvPr/>
          </p:nvSpPr>
          <p:spPr>
            <a:xfrm>
              <a:off x="439666" y="3563964"/>
              <a:ext cx="1872342" cy="729343"/>
            </a:xfrm>
            <a:prstGeom prst="roundRect">
              <a:avLst/>
            </a:prstGeom>
            <a:solidFill>
              <a:srgbClr val="4454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背书节点</a:t>
              </a:r>
            </a:p>
          </p:txBody>
        </p:sp>
      </p:grpSp>
      <p:grpSp>
        <p:nvGrpSpPr>
          <p:cNvPr id="30" name="组合 29">
            <a:extLst>
              <a:ext uri="{FF2B5EF4-FFF2-40B4-BE49-F238E27FC236}">
                <a16:creationId xmlns:a16="http://schemas.microsoft.com/office/drawing/2014/main" id="{7252A700-94CB-2C4D-AEA0-C2AA85A5415A}"/>
              </a:ext>
            </a:extLst>
          </p:cNvPr>
          <p:cNvGrpSpPr/>
          <p:nvPr/>
        </p:nvGrpSpPr>
        <p:grpSpPr>
          <a:xfrm>
            <a:off x="1210993" y="2415399"/>
            <a:ext cx="2144150" cy="904951"/>
            <a:chOff x="4915129" y="4200202"/>
            <a:chExt cx="2144150" cy="904951"/>
          </a:xfrm>
        </p:grpSpPr>
        <p:sp>
          <p:nvSpPr>
            <p:cNvPr id="31" name="矩形: 圆角 63">
              <a:extLst>
                <a:ext uri="{FF2B5EF4-FFF2-40B4-BE49-F238E27FC236}">
                  <a16:creationId xmlns:a16="http://schemas.microsoft.com/office/drawing/2014/main" id="{2E3F6513-2E89-E54F-9FC5-D0E907AC402B}"/>
                </a:ext>
              </a:extLst>
            </p:cNvPr>
            <p:cNvSpPr/>
            <p:nvPr/>
          </p:nvSpPr>
          <p:spPr>
            <a:xfrm>
              <a:off x="5186937" y="4375810"/>
              <a:ext cx="1872342" cy="729343"/>
            </a:xfrm>
            <a:prstGeom prst="round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64">
              <a:extLst>
                <a:ext uri="{FF2B5EF4-FFF2-40B4-BE49-F238E27FC236}">
                  <a16:creationId xmlns:a16="http://schemas.microsoft.com/office/drawing/2014/main" id="{6345FD85-3E45-7248-9334-20021664FD14}"/>
                </a:ext>
              </a:extLst>
            </p:cNvPr>
            <p:cNvSpPr/>
            <p:nvPr/>
          </p:nvSpPr>
          <p:spPr>
            <a:xfrm>
              <a:off x="5083918" y="4282902"/>
              <a:ext cx="1872342" cy="729343"/>
            </a:xfrm>
            <a:prstGeom prst="round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sp>
          <p:nvSpPr>
            <p:cNvPr id="33" name="矩形: 圆角 65">
              <a:extLst>
                <a:ext uri="{FF2B5EF4-FFF2-40B4-BE49-F238E27FC236}">
                  <a16:creationId xmlns:a16="http://schemas.microsoft.com/office/drawing/2014/main" id="{AEDEAED8-F36F-F343-85BE-688CEB61C751}"/>
                </a:ext>
              </a:extLst>
            </p:cNvPr>
            <p:cNvSpPr/>
            <p:nvPr/>
          </p:nvSpPr>
          <p:spPr>
            <a:xfrm>
              <a:off x="4915129" y="4200202"/>
              <a:ext cx="1872342" cy="729343"/>
            </a:xfrm>
            <a:prstGeom prst="round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提交</a:t>
              </a:r>
              <a:r>
                <a:rPr lang="en-US" altLang="zh-CN" dirty="0"/>
                <a:t>/</a:t>
              </a:r>
              <a:r>
                <a:rPr lang="zh-CN" altLang="en-US" dirty="0"/>
                <a:t>记账节点</a:t>
              </a:r>
            </a:p>
          </p:txBody>
        </p:sp>
      </p:grpSp>
      <p:grpSp>
        <p:nvGrpSpPr>
          <p:cNvPr id="34" name="组合 33">
            <a:extLst>
              <a:ext uri="{FF2B5EF4-FFF2-40B4-BE49-F238E27FC236}">
                <a16:creationId xmlns:a16="http://schemas.microsoft.com/office/drawing/2014/main" id="{BDC59DE8-C7A4-884F-A8D7-5284D7178502}"/>
              </a:ext>
            </a:extLst>
          </p:cNvPr>
          <p:cNvGrpSpPr/>
          <p:nvPr/>
        </p:nvGrpSpPr>
        <p:grpSpPr>
          <a:xfrm>
            <a:off x="1224136" y="3520300"/>
            <a:ext cx="2166320" cy="971858"/>
            <a:chOff x="7960192" y="1649442"/>
            <a:chExt cx="2166320" cy="971858"/>
          </a:xfrm>
        </p:grpSpPr>
        <p:sp>
          <p:nvSpPr>
            <p:cNvPr id="35" name="矩形: 圆角 69">
              <a:extLst>
                <a:ext uri="{FF2B5EF4-FFF2-40B4-BE49-F238E27FC236}">
                  <a16:creationId xmlns:a16="http://schemas.microsoft.com/office/drawing/2014/main" id="{F2FC1AFC-892A-E14B-845C-D648A3821062}"/>
                </a:ext>
              </a:extLst>
            </p:cNvPr>
            <p:cNvSpPr/>
            <p:nvPr/>
          </p:nvSpPr>
          <p:spPr>
            <a:xfrm>
              <a:off x="8254170" y="1891957"/>
              <a:ext cx="1872342" cy="729343"/>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70">
              <a:extLst>
                <a:ext uri="{FF2B5EF4-FFF2-40B4-BE49-F238E27FC236}">
                  <a16:creationId xmlns:a16="http://schemas.microsoft.com/office/drawing/2014/main" id="{B4DADB64-6006-ED45-A2C3-8FD02A5547F0}"/>
                </a:ext>
              </a:extLst>
            </p:cNvPr>
            <p:cNvSpPr/>
            <p:nvPr/>
          </p:nvSpPr>
          <p:spPr>
            <a:xfrm>
              <a:off x="8107181" y="1769756"/>
              <a:ext cx="1872342" cy="729343"/>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sp>
          <p:nvSpPr>
            <p:cNvPr id="37" name="矩形: 圆角 71">
              <a:extLst>
                <a:ext uri="{FF2B5EF4-FFF2-40B4-BE49-F238E27FC236}">
                  <a16:creationId xmlns:a16="http://schemas.microsoft.com/office/drawing/2014/main" id="{C3D9196E-BA76-A349-9D53-C37E1F509A60}"/>
                </a:ext>
              </a:extLst>
            </p:cNvPr>
            <p:cNvSpPr/>
            <p:nvPr/>
          </p:nvSpPr>
          <p:spPr>
            <a:xfrm>
              <a:off x="7960192" y="1649442"/>
              <a:ext cx="1872342" cy="729343"/>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Orderer</a:t>
              </a:r>
              <a:r>
                <a:rPr lang="zh-CN" altLang="en-US" dirty="0"/>
                <a:t>节点</a:t>
              </a:r>
            </a:p>
          </p:txBody>
        </p:sp>
      </p:grpSp>
      <p:sp>
        <p:nvSpPr>
          <p:cNvPr id="38" name="矩形: 圆角 71">
            <a:extLst>
              <a:ext uri="{FF2B5EF4-FFF2-40B4-BE49-F238E27FC236}">
                <a16:creationId xmlns:a16="http://schemas.microsoft.com/office/drawing/2014/main" id="{22A8E9AD-24C7-DE47-AEC6-291B10B4ACF7}"/>
              </a:ext>
            </a:extLst>
          </p:cNvPr>
          <p:cNvSpPr/>
          <p:nvPr/>
        </p:nvSpPr>
        <p:spPr>
          <a:xfrm>
            <a:off x="3794981" y="3080779"/>
            <a:ext cx="1872342" cy="729343"/>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Orderer</a:t>
            </a:r>
            <a:r>
              <a:rPr lang="zh-CN" altLang="en-US" dirty="0"/>
              <a:t> </a:t>
            </a:r>
            <a:r>
              <a:rPr lang="en-US" altLang="zh-CN" dirty="0"/>
              <a:t>CRD</a:t>
            </a:r>
            <a:endParaRPr lang="zh-CN" altLang="en-US" dirty="0"/>
          </a:p>
        </p:txBody>
      </p:sp>
      <p:sp>
        <p:nvSpPr>
          <p:cNvPr id="40" name="矩形: 圆角 60">
            <a:extLst>
              <a:ext uri="{FF2B5EF4-FFF2-40B4-BE49-F238E27FC236}">
                <a16:creationId xmlns:a16="http://schemas.microsoft.com/office/drawing/2014/main" id="{445C52E1-AA38-AD4D-B63B-50584247A63D}"/>
              </a:ext>
            </a:extLst>
          </p:cNvPr>
          <p:cNvSpPr/>
          <p:nvPr/>
        </p:nvSpPr>
        <p:spPr>
          <a:xfrm>
            <a:off x="3794981" y="1861664"/>
            <a:ext cx="1872342" cy="729343"/>
          </a:xfrm>
          <a:prstGeom prst="roundRect">
            <a:avLst/>
          </a:prstGeom>
          <a:solidFill>
            <a:srgbClr val="4454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Peer CRD</a:t>
            </a:r>
            <a:endParaRPr lang="zh-CN" altLang="en-US" dirty="0"/>
          </a:p>
        </p:txBody>
      </p:sp>
      <p:grpSp>
        <p:nvGrpSpPr>
          <p:cNvPr id="41" name="组合 40">
            <a:extLst>
              <a:ext uri="{FF2B5EF4-FFF2-40B4-BE49-F238E27FC236}">
                <a16:creationId xmlns:a16="http://schemas.microsoft.com/office/drawing/2014/main" id="{B936BE37-5FCD-444D-AF53-3180E1241F0F}"/>
              </a:ext>
            </a:extLst>
          </p:cNvPr>
          <p:cNvGrpSpPr/>
          <p:nvPr/>
        </p:nvGrpSpPr>
        <p:grpSpPr>
          <a:xfrm>
            <a:off x="1242824" y="4883816"/>
            <a:ext cx="2166320" cy="971858"/>
            <a:chOff x="7960192" y="1649442"/>
            <a:chExt cx="2166320" cy="971858"/>
          </a:xfrm>
        </p:grpSpPr>
        <p:sp>
          <p:nvSpPr>
            <p:cNvPr id="42" name="矩形: 圆角 69">
              <a:extLst>
                <a:ext uri="{FF2B5EF4-FFF2-40B4-BE49-F238E27FC236}">
                  <a16:creationId xmlns:a16="http://schemas.microsoft.com/office/drawing/2014/main" id="{3B604797-A94C-634A-BDEF-9DBA49750B51}"/>
                </a:ext>
              </a:extLst>
            </p:cNvPr>
            <p:cNvSpPr/>
            <p:nvPr/>
          </p:nvSpPr>
          <p:spPr>
            <a:xfrm>
              <a:off x="8254170" y="1891957"/>
              <a:ext cx="1872342" cy="729343"/>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圆角 70">
              <a:extLst>
                <a:ext uri="{FF2B5EF4-FFF2-40B4-BE49-F238E27FC236}">
                  <a16:creationId xmlns:a16="http://schemas.microsoft.com/office/drawing/2014/main" id="{B4B95C0C-6185-3544-A0F0-6B1C68BA5738}"/>
                </a:ext>
              </a:extLst>
            </p:cNvPr>
            <p:cNvSpPr/>
            <p:nvPr/>
          </p:nvSpPr>
          <p:spPr>
            <a:xfrm>
              <a:off x="8107181" y="1769756"/>
              <a:ext cx="1872342" cy="729343"/>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sp>
          <p:nvSpPr>
            <p:cNvPr id="44" name="矩形: 圆角 71">
              <a:extLst>
                <a:ext uri="{FF2B5EF4-FFF2-40B4-BE49-F238E27FC236}">
                  <a16:creationId xmlns:a16="http://schemas.microsoft.com/office/drawing/2014/main" id="{197572D7-42E2-7547-AB1F-24D41C844CE3}"/>
                </a:ext>
              </a:extLst>
            </p:cNvPr>
            <p:cNvSpPr/>
            <p:nvPr/>
          </p:nvSpPr>
          <p:spPr>
            <a:xfrm>
              <a:off x="7960192" y="1649442"/>
              <a:ext cx="1872342" cy="729343"/>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a:t>
              </a:r>
              <a:r>
                <a:rPr lang="zh-CN" altLang="en-US" dirty="0"/>
                <a:t>节点</a:t>
              </a:r>
            </a:p>
          </p:txBody>
        </p:sp>
      </p:grpSp>
      <p:sp>
        <p:nvSpPr>
          <p:cNvPr id="45" name="矩形: 圆角 71">
            <a:extLst>
              <a:ext uri="{FF2B5EF4-FFF2-40B4-BE49-F238E27FC236}">
                <a16:creationId xmlns:a16="http://schemas.microsoft.com/office/drawing/2014/main" id="{15B0F1F7-56E3-CD49-84CB-646E1C301CA4}"/>
              </a:ext>
            </a:extLst>
          </p:cNvPr>
          <p:cNvSpPr/>
          <p:nvPr/>
        </p:nvSpPr>
        <p:spPr>
          <a:xfrm>
            <a:off x="3819115" y="4461281"/>
            <a:ext cx="1872342" cy="729343"/>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 CRD</a:t>
            </a:r>
            <a:endParaRPr lang="zh-CN" altLang="en-US" dirty="0"/>
          </a:p>
        </p:txBody>
      </p:sp>
      <p:sp>
        <p:nvSpPr>
          <p:cNvPr id="46" name="矩形: 圆角 60">
            <a:extLst>
              <a:ext uri="{FF2B5EF4-FFF2-40B4-BE49-F238E27FC236}">
                <a16:creationId xmlns:a16="http://schemas.microsoft.com/office/drawing/2014/main" id="{FAF30C03-1EE4-8347-9404-571CA812E13E}"/>
              </a:ext>
            </a:extLst>
          </p:cNvPr>
          <p:cNvSpPr/>
          <p:nvPr/>
        </p:nvSpPr>
        <p:spPr>
          <a:xfrm>
            <a:off x="6009411" y="1832943"/>
            <a:ext cx="1872342" cy="729343"/>
          </a:xfrm>
          <a:prstGeom prst="roundRect">
            <a:avLst/>
          </a:prstGeom>
          <a:solidFill>
            <a:srgbClr val="4454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Peer Controller</a:t>
            </a:r>
            <a:endParaRPr lang="zh-CN" altLang="en-US" dirty="0"/>
          </a:p>
        </p:txBody>
      </p:sp>
      <p:sp>
        <p:nvSpPr>
          <p:cNvPr id="47" name="矩形: 圆角 71">
            <a:extLst>
              <a:ext uri="{FF2B5EF4-FFF2-40B4-BE49-F238E27FC236}">
                <a16:creationId xmlns:a16="http://schemas.microsoft.com/office/drawing/2014/main" id="{9551EC82-2852-0843-972A-42C00FFA3E3C}"/>
              </a:ext>
            </a:extLst>
          </p:cNvPr>
          <p:cNvSpPr/>
          <p:nvPr/>
        </p:nvSpPr>
        <p:spPr>
          <a:xfrm>
            <a:off x="6058119" y="3077775"/>
            <a:ext cx="1872342" cy="729343"/>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Orderer</a:t>
            </a:r>
            <a:r>
              <a:rPr lang="zh-CN" altLang="en-US" dirty="0"/>
              <a:t> </a:t>
            </a:r>
            <a:r>
              <a:rPr lang="en-US" altLang="zh-CN" dirty="0"/>
              <a:t>Controller</a:t>
            </a:r>
            <a:endParaRPr lang="zh-CN" altLang="en-US" dirty="0"/>
          </a:p>
        </p:txBody>
      </p:sp>
      <p:sp>
        <p:nvSpPr>
          <p:cNvPr id="49" name="矩形: 圆角 71">
            <a:extLst>
              <a:ext uri="{FF2B5EF4-FFF2-40B4-BE49-F238E27FC236}">
                <a16:creationId xmlns:a16="http://schemas.microsoft.com/office/drawing/2014/main" id="{E0CF27CB-EA68-F145-AB41-4B0CC09B82C7}"/>
              </a:ext>
            </a:extLst>
          </p:cNvPr>
          <p:cNvSpPr/>
          <p:nvPr/>
        </p:nvSpPr>
        <p:spPr>
          <a:xfrm>
            <a:off x="6058119" y="4452463"/>
            <a:ext cx="1872342" cy="729343"/>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 Controller</a:t>
            </a:r>
            <a:endParaRPr lang="zh-CN" altLang="en-US" dirty="0"/>
          </a:p>
        </p:txBody>
      </p:sp>
      <p:sp>
        <p:nvSpPr>
          <p:cNvPr id="3" name="矩形 2">
            <a:extLst>
              <a:ext uri="{FF2B5EF4-FFF2-40B4-BE49-F238E27FC236}">
                <a16:creationId xmlns:a16="http://schemas.microsoft.com/office/drawing/2014/main" id="{9F86573E-6928-8D49-B5C6-690C2155081D}"/>
              </a:ext>
            </a:extLst>
          </p:cNvPr>
          <p:cNvSpPr/>
          <p:nvPr/>
        </p:nvSpPr>
        <p:spPr>
          <a:xfrm>
            <a:off x="3709964" y="1240698"/>
            <a:ext cx="2026247" cy="45262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A1A6195A-02C7-814D-8FAD-5A3E97A8F582}"/>
              </a:ext>
            </a:extLst>
          </p:cNvPr>
          <p:cNvSpPr/>
          <p:nvPr/>
        </p:nvSpPr>
        <p:spPr>
          <a:xfrm>
            <a:off x="8465841" y="1257183"/>
            <a:ext cx="2116084" cy="45262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FF0FE50A-06A4-534C-A0B3-60DCA315783B}"/>
              </a:ext>
            </a:extLst>
          </p:cNvPr>
          <p:cNvSpPr/>
          <p:nvPr/>
        </p:nvSpPr>
        <p:spPr>
          <a:xfrm>
            <a:off x="11024760" y="1256197"/>
            <a:ext cx="504248" cy="45262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4" name="矩形 53">
            <a:extLst>
              <a:ext uri="{FF2B5EF4-FFF2-40B4-BE49-F238E27FC236}">
                <a16:creationId xmlns:a16="http://schemas.microsoft.com/office/drawing/2014/main" id="{45621F7E-7C60-D64C-9E1E-E55750936869}"/>
              </a:ext>
            </a:extLst>
          </p:cNvPr>
          <p:cNvSpPr/>
          <p:nvPr/>
        </p:nvSpPr>
        <p:spPr>
          <a:xfrm>
            <a:off x="5923131" y="1257183"/>
            <a:ext cx="2116084" cy="45262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5" name="矩形: 圆角 71">
            <a:extLst>
              <a:ext uri="{FF2B5EF4-FFF2-40B4-BE49-F238E27FC236}">
                <a16:creationId xmlns:a16="http://schemas.microsoft.com/office/drawing/2014/main" id="{3BA4D2E9-B18C-DF4A-A6E9-44DACF97B3BF}"/>
              </a:ext>
            </a:extLst>
          </p:cNvPr>
          <p:cNvSpPr/>
          <p:nvPr/>
        </p:nvSpPr>
        <p:spPr>
          <a:xfrm>
            <a:off x="8594453" y="4461280"/>
            <a:ext cx="1872342" cy="72934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Scheme</a:t>
            </a:r>
            <a:endParaRPr lang="zh-CN" altLang="en-US" dirty="0"/>
          </a:p>
        </p:txBody>
      </p:sp>
      <p:sp>
        <p:nvSpPr>
          <p:cNvPr id="56" name="矩形: 圆角 71">
            <a:extLst>
              <a:ext uri="{FF2B5EF4-FFF2-40B4-BE49-F238E27FC236}">
                <a16:creationId xmlns:a16="http://schemas.microsoft.com/office/drawing/2014/main" id="{C20829C1-8362-B94E-988E-6437432648D7}"/>
              </a:ext>
            </a:extLst>
          </p:cNvPr>
          <p:cNvSpPr/>
          <p:nvPr/>
        </p:nvSpPr>
        <p:spPr>
          <a:xfrm>
            <a:off x="8591207" y="3152591"/>
            <a:ext cx="1872342" cy="72934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Cache</a:t>
            </a:r>
            <a:endParaRPr lang="zh-CN" altLang="en-US" dirty="0"/>
          </a:p>
        </p:txBody>
      </p:sp>
      <p:sp>
        <p:nvSpPr>
          <p:cNvPr id="57" name="矩形: 圆角 71">
            <a:extLst>
              <a:ext uri="{FF2B5EF4-FFF2-40B4-BE49-F238E27FC236}">
                <a16:creationId xmlns:a16="http://schemas.microsoft.com/office/drawing/2014/main" id="{D0A1E3BD-BD62-804B-90AE-C18568BB5D24}"/>
              </a:ext>
            </a:extLst>
          </p:cNvPr>
          <p:cNvSpPr/>
          <p:nvPr/>
        </p:nvSpPr>
        <p:spPr>
          <a:xfrm>
            <a:off x="8589302" y="1861663"/>
            <a:ext cx="1872342" cy="72934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Clients</a:t>
            </a:r>
            <a:endParaRPr lang="zh-CN" altLang="en-US" dirty="0"/>
          </a:p>
        </p:txBody>
      </p:sp>
      <p:cxnSp>
        <p:nvCxnSpPr>
          <p:cNvPr id="5" name="肘形连接符 4">
            <a:extLst>
              <a:ext uri="{FF2B5EF4-FFF2-40B4-BE49-F238E27FC236}">
                <a16:creationId xmlns:a16="http://schemas.microsoft.com/office/drawing/2014/main" id="{33C8CF0C-412F-524C-B005-7F8568D8D111}"/>
              </a:ext>
            </a:extLst>
          </p:cNvPr>
          <p:cNvCxnSpPr>
            <a:cxnSpLocks/>
            <a:stCxn id="3" idx="2"/>
            <a:endCxn id="55" idx="2"/>
          </p:cNvCxnSpPr>
          <p:nvPr/>
        </p:nvCxnSpPr>
        <p:spPr>
          <a:xfrm rot="5400000" flipH="1" flipV="1">
            <a:off x="6838701" y="3075010"/>
            <a:ext cx="576309" cy="4807536"/>
          </a:xfrm>
          <a:prstGeom prst="bentConnector3">
            <a:avLst>
              <a:gd name="adj1" fmla="val -39666"/>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37BC297-F947-5642-9162-D943123C8EF2}"/>
              </a:ext>
            </a:extLst>
          </p:cNvPr>
          <p:cNvSpPr txBox="1"/>
          <p:nvPr/>
        </p:nvSpPr>
        <p:spPr>
          <a:xfrm>
            <a:off x="6563758" y="6038829"/>
            <a:ext cx="1079847"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Register</a:t>
            </a:r>
            <a:endParaRPr kumimoji="1" lang="zh-CN" altLang="en-US" dirty="0">
              <a:latin typeface="Microsoft YaHei" panose="020B0503020204020204" pitchFamily="34" charset="-122"/>
              <a:ea typeface="Microsoft YaHei" panose="020B0503020204020204" pitchFamily="34" charset="-122"/>
            </a:endParaRPr>
          </a:p>
        </p:txBody>
      </p:sp>
      <p:cxnSp>
        <p:nvCxnSpPr>
          <p:cNvPr id="15" name="直线箭头连接符 14">
            <a:extLst>
              <a:ext uri="{FF2B5EF4-FFF2-40B4-BE49-F238E27FC236}">
                <a16:creationId xmlns:a16="http://schemas.microsoft.com/office/drawing/2014/main" id="{AC515FEC-A247-E84D-B991-ADA711A29082}"/>
              </a:ext>
            </a:extLst>
          </p:cNvPr>
          <p:cNvCxnSpPr>
            <a:stCxn id="56" idx="2"/>
            <a:endCxn id="55" idx="0"/>
          </p:cNvCxnSpPr>
          <p:nvPr/>
        </p:nvCxnSpPr>
        <p:spPr>
          <a:xfrm>
            <a:off x="9527378" y="3881934"/>
            <a:ext cx="3246" cy="5793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AEFBB899-19F6-984E-9B41-19769C8EB528}"/>
              </a:ext>
            </a:extLst>
          </p:cNvPr>
          <p:cNvCxnSpPr>
            <a:cxnSpLocks/>
            <a:stCxn id="57" idx="2"/>
            <a:endCxn id="56" idx="0"/>
          </p:cNvCxnSpPr>
          <p:nvPr/>
        </p:nvCxnSpPr>
        <p:spPr>
          <a:xfrm>
            <a:off x="9525473" y="2591006"/>
            <a:ext cx="1905" cy="56158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3" name="右箭头 62">
            <a:extLst>
              <a:ext uri="{FF2B5EF4-FFF2-40B4-BE49-F238E27FC236}">
                <a16:creationId xmlns:a16="http://schemas.microsoft.com/office/drawing/2014/main" id="{F47CEA14-0EB7-BE40-B655-7CF5A96870F5}"/>
              </a:ext>
            </a:extLst>
          </p:cNvPr>
          <p:cNvSpPr/>
          <p:nvPr/>
        </p:nvSpPr>
        <p:spPr>
          <a:xfrm>
            <a:off x="3348279" y="3139144"/>
            <a:ext cx="341114" cy="576776"/>
          </a:xfrm>
          <a:prstGeom prst="rightArrow">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线箭头连接符 63">
            <a:extLst>
              <a:ext uri="{FF2B5EF4-FFF2-40B4-BE49-F238E27FC236}">
                <a16:creationId xmlns:a16="http://schemas.microsoft.com/office/drawing/2014/main" id="{6AB52CB0-B963-8D42-9370-E8FDF9A831F8}"/>
              </a:ext>
            </a:extLst>
          </p:cNvPr>
          <p:cNvCxnSpPr>
            <a:cxnSpLocks/>
            <a:stCxn id="56" idx="1"/>
          </p:cNvCxnSpPr>
          <p:nvPr/>
        </p:nvCxnSpPr>
        <p:spPr>
          <a:xfrm flipH="1">
            <a:off x="7930729" y="3517263"/>
            <a:ext cx="660478" cy="303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C4FB91AA-31D6-7143-A897-C464E1B41297}"/>
              </a:ext>
            </a:extLst>
          </p:cNvPr>
          <p:cNvSpPr txBox="1"/>
          <p:nvPr/>
        </p:nvSpPr>
        <p:spPr>
          <a:xfrm>
            <a:off x="7643605" y="3760458"/>
            <a:ext cx="1234056"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Reconcile</a:t>
            </a:r>
            <a:endParaRPr kumimoji="1" lang="zh-CN" altLang="en-US" dirty="0">
              <a:latin typeface="Microsoft YaHei" panose="020B0503020204020204" pitchFamily="34" charset="-122"/>
              <a:ea typeface="Microsoft YaHei" panose="020B0503020204020204" pitchFamily="34" charset="-122"/>
            </a:endParaRPr>
          </a:p>
        </p:txBody>
      </p:sp>
      <p:sp>
        <p:nvSpPr>
          <p:cNvPr id="68" name="文本框 67">
            <a:extLst>
              <a:ext uri="{FF2B5EF4-FFF2-40B4-BE49-F238E27FC236}">
                <a16:creationId xmlns:a16="http://schemas.microsoft.com/office/drawing/2014/main" id="{4D00061A-BC40-394A-AAA9-4C6C9382517F}"/>
              </a:ext>
            </a:extLst>
          </p:cNvPr>
          <p:cNvSpPr txBox="1"/>
          <p:nvPr/>
        </p:nvSpPr>
        <p:spPr>
          <a:xfrm>
            <a:off x="9530624" y="2708320"/>
            <a:ext cx="335348"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R</a:t>
            </a:r>
            <a:endParaRPr kumimoji="1" lang="zh-CN" altLang="en-US" dirty="0">
              <a:latin typeface="Microsoft YaHei" panose="020B0503020204020204" pitchFamily="34" charset="-122"/>
              <a:ea typeface="Microsoft YaHei" panose="020B0503020204020204" pitchFamily="34" charset="-122"/>
            </a:endParaRPr>
          </a:p>
        </p:txBody>
      </p:sp>
      <p:cxnSp>
        <p:nvCxnSpPr>
          <p:cNvPr id="69" name="直线箭头连接符 68">
            <a:extLst>
              <a:ext uri="{FF2B5EF4-FFF2-40B4-BE49-F238E27FC236}">
                <a16:creationId xmlns:a16="http://schemas.microsoft.com/office/drawing/2014/main" id="{7BDF7176-94CF-8A45-B869-C7EC287FB321}"/>
              </a:ext>
            </a:extLst>
          </p:cNvPr>
          <p:cNvCxnSpPr>
            <a:cxnSpLocks/>
            <a:endCxn id="57" idx="1"/>
          </p:cNvCxnSpPr>
          <p:nvPr/>
        </p:nvCxnSpPr>
        <p:spPr>
          <a:xfrm>
            <a:off x="8039215" y="2226334"/>
            <a:ext cx="550087"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B7D79F03-E199-3343-9226-B059CB2AFDEE}"/>
              </a:ext>
            </a:extLst>
          </p:cNvPr>
          <p:cNvSpPr txBox="1"/>
          <p:nvPr/>
        </p:nvSpPr>
        <p:spPr>
          <a:xfrm>
            <a:off x="7974520" y="1784075"/>
            <a:ext cx="570990"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RW</a:t>
            </a:r>
            <a:endParaRPr kumimoji="1" lang="zh-CN" altLang="en-US" dirty="0">
              <a:latin typeface="Microsoft YaHei" panose="020B0503020204020204" pitchFamily="34" charset="-122"/>
              <a:ea typeface="Microsoft YaHei" panose="020B0503020204020204" pitchFamily="34" charset="-122"/>
            </a:endParaRPr>
          </a:p>
        </p:txBody>
      </p:sp>
      <p:cxnSp>
        <p:nvCxnSpPr>
          <p:cNvPr id="77" name="直线箭头连接符 76">
            <a:extLst>
              <a:ext uri="{FF2B5EF4-FFF2-40B4-BE49-F238E27FC236}">
                <a16:creationId xmlns:a16="http://schemas.microsoft.com/office/drawing/2014/main" id="{0B2F68B6-7354-EC49-9F6E-76D217CB4EBD}"/>
              </a:ext>
            </a:extLst>
          </p:cNvPr>
          <p:cNvCxnSpPr>
            <a:cxnSpLocks/>
            <a:stCxn id="53" idx="1"/>
            <a:endCxn id="56" idx="3"/>
          </p:cNvCxnSpPr>
          <p:nvPr/>
        </p:nvCxnSpPr>
        <p:spPr>
          <a:xfrm flipH="1" flipV="1">
            <a:off x="10463549" y="3517263"/>
            <a:ext cx="561211" cy="2051"/>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0CC80BF3-00C8-CE4F-87C1-86A783F350AB}"/>
              </a:ext>
            </a:extLst>
          </p:cNvPr>
          <p:cNvSpPr txBox="1"/>
          <p:nvPr/>
        </p:nvSpPr>
        <p:spPr>
          <a:xfrm>
            <a:off x="10495473" y="3130636"/>
            <a:ext cx="558166"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List</a:t>
            </a:r>
            <a:endParaRPr kumimoji="1" lang="zh-CN" altLang="en-US" dirty="0">
              <a:latin typeface="Microsoft YaHei" panose="020B0503020204020204" pitchFamily="34" charset="-122"/>
              <a:ea typeface="Microsoft YaHei" panose="020B0503020204020204" pitchFamily="34" charset="-122"/>
            </a:endParaRPr>
          </a:p>
        </p:txBody>
      </p:sp>
      <p:cxnSp>
        <p:nvCxnSpPr>
          <p:cNvPr id="80" name="直线箭头连接符 79">
            <a:extLst>
              <a:ext uri="{FF2B5EF4-FFF2-40B4-BE49-F238E27FC236}">
                <a16:creationId xmlns:a16="http://schemas.microsoft.com/office/drawing/2014/main" id="{3852AEC0-7553-CF46-97BC-18408FE08762}"/>
              </a:ext>
            </a:extLst>
          </p:cNvPr>
          <p:cNvCxnSpPr>
            <a:cxnSpLocks/>
            <a:stCxn id="57" idx="3"/>
          </p:cNvCxnSpPr>
          <p:nvPr/>
        </p:nvCxnSpPr>
        <p:spPr>
          <a:xfrm flipV="1">
            <a:off x="10461644" y="2226334"/>
            <a:ext cx="56311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281ECE20-ACAE-5940-8ECB-7707122C6343}"/>
              </a:ext>
            </a:extLst>
          </p:cNvPr>
          <p:cNvSpPr txBox="1"/>
          <p:nvPr/>
        </p:nvSpPr>
        <p:spPr>
          <a:xfrm>
            <a:off x="10572528" y="1861663"/>
            <a:ext cx="420308"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W</a:t>
            </a:r>
            <a:endParaRPr kumimoji="1" lang="zh-CN" altLang="en-US" dirty="0">
              <a:latin typeface="Microsoft YaHei" panose="020B0503020204020204" pitchFamily="34" charset="-122"/>
              <a:ea typeface="Microsoft YaHei" panose="020B0503020204020204" pitchFamily="34" charset="-122"/>
            </a:endParaRPr>
          </a:p>
        </p:txBody>
      </p:sp>
      <p:sp>
        <p:nvSpPr>
          <p:cNvPr id="86" name="文本框 85">
            <a:extLst>
              <a:ext uri="{FF2B5EF4-FFF2-40B4-BE49-F238E27FC236}">
                <a16:creationId xmlns:a16="http://schemas.microsoft.com/office/drawing/2014/main" id="{3B302053-E976-B443-82A4-468D22E37399}"/>
              </a:ext>
            </a:extLst>
          </p:cNvPr>
          <p:cNvSpPr txBox="1"/>
          <p:nvPr/>
        </p:nvSpPr>
        <p:spPr>
          <a:xfrm rot="5400000">
            <a:off x="10654452" y="3135684"/>
            <a:ext cx="1257588"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APIServer</a:t>
            </a:r>
            <a:endParaRPr kumimoji="1" lang="zh-CN" altLang="en-US" dirty="0">
              <a:latin typeface="Microsoft YaHei" panose="020B0503020204020204" pitchFamily="34" charset="-122"/>
              <a:ea typeface="Microsoft YaHei" panose="020B0503020204020204" pitchFamily="34" charset="-122"/>
            </a:endParaRPr>
          </a:p>
        </p:txBody>
      </p:sp>
      <p:sp>
        <p:nvSpPr>
          <p:cNvPr id="87" name="文本框 86">
            <a:extLst>
              <a:ext uri="{FF2B5EF4-FFF2-40B4-BE49-F238E27FC236}">
                <a16:creationId xmlns:a16="http://schemas.microsoft.com/office/drawing/2014/main" id="{38195011-CE65-1C4D-B364-E0D631903C64}"/>
              </a:ext>
            </a:extLst>
          </p:cNvPr>
          <p:cNvSpPr txBox="1"/>
          <p:nvPr/>
        </p:nvSpPr>
        <p:spPr>
          <a:xfrm>
            <a:off x="10302857" y="3546476"/>
            <a:ext cx="880690"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Watch</a:t>
            </a:r>
            <a:endParaRPr kumimoji="1" lang="zh-CN" altLang="en-US" dirty="0">
              <a:latin typeface="Microsoft YaHei" panose="020B0503020204020204" pitchFamily="34" charset="-122"/>
              <a:ea typeface="Microsoft YaHei" panose="020B0503020204020204" pitchFamily="34" charset="-122"/>
            </a:endParaRPr>
          </a:p>
        </p:txBody>
      </p:sp>
      <p:sp>
        <p:nvSpPr>
          <p:cNvPr id="88" name="文本框 87">
            <a:extLst>
              <a:ext uri="{FF2B5EF4-FFF2-40B4-BE49-F238E27FC236}">
                <a16:creationId xmlns:a16="http://schemas.microsoft.com/office/drawing/2014/main" id="{EA4576F0-3931-A34D-870C-AF19D2AE94F5}"/>
              </a:ext>
            </a:extLst>
          </p:cNvPr>
          <p:cNvSpPr txBox="1"/>
          <p:nvPr/>
        </p:nvSpPr>
        <p:spPr>
          <a:xfrm>
            <a:off x="9555700" y="4005285"/>
            <a:ext cx="880690"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Watch</a:t>
            </a:r>
            <a:endParaRPr kumimoji="1" lang="zh-CN" altLang="en-US"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F178AB20-1FFE-A64E-A727-E9716F6FE3A0}"/>
              </a:ext>
            </a:extLst>
          </p:cNvPr>
          <p:cNvSpPr txBox="1"/>
          <p:nvPr/>
        </p:nvSpPr>
        <p:spPr>
          <a:xfrm>
            <a:off x="6510749" y="1256197"/>
            <a:ext cx="979755" cy="369332"/>
          </a:xfrm>
          <a:prstGeom prst="rect">
            <a:avLst/>
          </a:prstGeom>
          <a:noFill/>
        </p:spPr>
        <p:txBody>
          <a:bodyPr wrap="none" rtlCol="0">
            <a:spAutoFit/>
          </a:bodyPr>
          <a:lstStyle/>
          <a:p>
            <a:r>
              <a:rPr kumimoji="1" lang="en-US" altLang="zh-CN" dirty="0"/>
              <a:t>manager</a:t>
            </a:r>
            <a:endParaRPr kumimoji="1" lang="zh-CN" altLang="en-US" dirty="0"/>
          </a:p>
        </p:txBody>
      </p:sp>
    </p:spTree>
    <p:extLst>
      <p:ext uri="{BB962C8B-B14F-4D97-AF65-F5344CB8AC3E}">
        <p14:creationId xmlns:p14="http://schemas.microsoft.com/office/powerpoint/2010/main" val="1811698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774138" y="328713"/>
            <a:ext cx="1914634"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latin typeface="Times New Roman"/>
                <a:ea typeface="微软雅黑"/>
                <a:cs typeface=""/>
              </a:rPr>
              <a:t>评估思路</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sp>
        <p:nvSpPr>
          <p:cNvPr id="140" name="灯片编号占位符 1">
            <a:extLst>
              <a:ext uri="{FF2B5EF4-FFF2-40B4-BE49-F238E27FC236}">
                <a16:creationId xmlns:a16="http://schemas.microsoft.com/office/drawing/2014/main" id="{4286A633-0A07-45E8-9674-DCD6425C1150}"/>
              </a:ext>
            </a:extLst>
          </p:cNvPr>
          <p:cNvSpPr txBox="1">
            <a:spLocks/>
          </p:cNvSpPr>
          <p:nvPr/>
        </p:nvSpPr>
        <p:spPr>
          <a:xfrm>
            <a:off x="10991169" y="63903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17</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4" name="矩形 3">
            <a:extLst>
              <a:ext uri="{FF2B5EF4-FFF2-40B4-BE49-F238E27FC236}">
                <a16:creationId xmlns:a16="http://schemas.microsoft.com/office/drawing/2014/main" id="{A5C958DA-DC6C-B946-B12F-A9A87C5D5348}"/>
              </a:ext>
            </a:extLst>
          </p:cNvPr>
          <p:cNvSpPr/>
          <p:nvPr/>
        </p:nvSpPr>
        <p:spPr>
          <a:xfrm>
            <a:off x="3038367" y="3449796"/>
            <a:ext cx="3599233" cy="947441"/>
          </a:xfrm>
          <a:prstGeom prst="rect">
            <a:avLst/>
          </a:prstGeom>
        </p:spPr>
        <p:style>
          <a:lnRef idx="2">
            <a:schemeClr val="dk1"/>
          </a:lnRef>
          <a:fillRef idx="1">
            <a:schemeClr val="lt1"/>
          </a:fillRef>
          <a:effectRef idx="0">
            <a:schemeClr val="dk1"/>
          </a:effectRef>
          <a:fontRef idx="minor">
            <a:schemeClr val="dk1"/>
          </a:fontRef>
        </p:style>
        <p:txBody>
          <a:bodyPr vert="eaVert" rtlCol="0" anchor="b" anchorCtr="0"/>
          <a:lstStyle/>
          <a:p>
            <a:pPr algn="ctr"/>
            <a:r>
              <a:rPr kumimoji="1" lang="en-US" altLang="zh-CN" dirty="0" err="1"/>
              <a:t>orderers</a:t>
            </a:r>
            <a:endParaRPr kumimoji="1" lang="zh-CN" altLang="en-US" dirty="0"/>
          </a:p>
        </p:txBody>
      </p:sp>
      <p:sp>
        <p:nvSpPr>
          <p:cNvPr id="7" name="矩形 6">
            <a:extLst>
              <a:ext uri="{FF2B5EF4-FFF2-40B4-BE49-F238E27FC236}">
                <a16:creationId xmlns:a16="http://schemas.microsoft.com/office/drawing/2014/main" id="{551C015D-9B6F-FF44-8634-19AB01CF6672}"/>
              </a:ext>
            </a:extLst>
          </p:cNvPr>
          <p:cNvSpPr/>
          <p:nvPr/>
        </p:nvSpPr>
        <p:spPr>
          <a:xfrm>
            <a:off x="772493" y="1616051"/>
            <a:ext cx="2147961" cy="2781186"/>
          </a:xfrm>
          <a:prstGeom prst="rect">
            <a:avLst/>
          </a:prstGeom>
        </p:spPr>
        <p:style>
          <a:lnRef idx="2">
            <a:schemeClr val="dk1"/>
          </a:lnRef>
          <a:fillRef idx="1">
            <a:schemeClr val="lt1"/>
          </a:fillRef>
          <a:effectRef idx="0">
            <a:schemeClr val="dk1"/>
          </a:effectRef>
          <a:fontRef idx="minor">
            <a:schemeClr val="dk1"/>
          </a:fontRef>
        </p:style>
        <p:txBody>
          <a:bodyPr rtlCol="0" anchor="b" anchorCtr="0"/>
          <a:lstStyle/>
          <a:p>
            <a:pPr algn="ctr"/>
            <a:r>
              <a:rPr kumimoji="1" lang="en-US" altLang="zh-CN" dirty="0" err="1"/>
              <a:t>chaincode</a:t>
            </a:r>
            <a:endParaRPr kumimoji="1" lang="zh-CN" altLang="en-US" dirty="0"/>
          </a:p>
        </p:txBody>
      </p:sp>
      <p:grpSp>
        <p:nvGrpSpPr>
          <p:cNvPr id="5" name="组合 4">
            <a:extLst>
              <a:ext uri="{FF2B5EF4-FFF2-40B4-BE49-F238E27FC236}">
                <a16:creationId xmlns:a16="http://schemas.microsoft.com/office/drawing/2014/main" id="{4489ACD3-80F7-3D4E-9EB6-419F6A1A9422}"/>
              </a:ext>
            </a:extLst>
          </p:cNvPr>
          <p:cNvGrpSpPr/>
          <p:nvPr/>
        </p:nvGrpSpPr>
        <p:grpSpPr>
          <a:xfrm>
            <a:off x="3038368" y="1616051"/>
            <a:ext cx="1431244" cy="1671144"/>
            <a:chOff x="5973295" y="1261242"/>
            <a:chExt cx="1431244" cy="1671144"/>
          </a:xfrm>
        </p:grpSpPr>
        <p:sp>
          <p:nvSpPr>
            <p:cNvPr id="9" name="矩形 8">
              <a:extLst>
                <a:ext uri="{FF2B5EF4-FFF2-40B4-BE49-F238E27FC236}">
                  <a16:creationId xmlns:a16="http://schemas.microsoft.com/office/drawing/2014/main" id="{0FB91414-3680-9B49-854A-0AA57CFF85A2}"/>
                </a:ext>
              </a:extLst>
            </p:cNvPr>
            <p:cNvSpPr/>
            <p:nvPr/>
          </p:nvSpPr>
          <p:spPr>
            <a:xfrm>
              <a:off x="5973295" y="1261242"/>
              <a:ext cx="1431244" cy="1671144"/>
            </a:xfrm>
            <a:prstGeom prst="rect">
              <a:avLst/>
            </a:prstGeom>
          </p:spPr>
          <p:style>
            <a:lnRef idx="2">
              <a:schemeClr val="dk1"/>
            </a:lnRef>
            <a:fillRef idx="1">
              <a:schemeClr val="lt1"/>
            </a:fillRef>
            <a:effectRef idx="0">
              <a:schemeClr val="dk1"/>
            </a:effectRef>
            <a:fontRef idx="minor">
              <a:schemeClr val="dk1"/>
            </a:fontRef>
          </p:style>
          <p:txBody>
            <a:bodyPr rtlCol="0" anchor="b" anchorCtr="0"/>
            <a:lstStyle/>
            <a:p>
              <a:pPr algn="ctr"/>
              <a:r>
                <a:rPr kumimoji="1" lang="en-US" altLang="zh-CN" dirty="0"/>
                <a:t>ca</a:t>
              </a:r>
              <a:endParaRPr kumimoji="1" lang="zh-CN" altLang="en-US" dirty="0"/>
            </a:p>
          </p:txBody>
        </p:sp>
        <p:sp>
          <p:nvSpPr>
            <p:cNvPr id="11" name="矩形 10">
              <a:extLst>
                <a:ext uri="{FF2B5EF4-FFF2-40B4-BE49-F238E27FC236}">
                  <a16:creationId xmlns:a16="http://schemas.microsoft.com/office/drawing/2014/main" id="{99E2ADE5-6D94-CC42-AC7A-F2DAE697DFD2}"/>
                </a:ext>
              </a:extLst>
            </p:cNvPr>
            <p:cNvSpPr/>
            <p:nvPr/>
          </p:nvSpPr>
          <p:spPr>
            <a:xfrm>
              <a:off x="6572003" y="1458311"/>
              <a:ext cx="642746" cy="3074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ca1</a:t>
              </a:r>
              <a:endParaRPr kumimoji="1" lang="zh-CN" altLang="en-US" dirty="0"/>
            </a:p>
          </p:txBody>
        </p:sp>
        <p:sp>
          <p:nvSpPr>
            <p:cNvPr id="13" name="矩形 12">
              <a:extLst>
                <a:ext uri="{FF2B5EF4-FFF2-40B4-BE49-F238E27FC236}">
                  <a16:creationId xmlns:a16="http://schemas.microsoft.com/office/drawing/2014/main" id="{01127C82-8B60-4546-B4F5-8DCFAC4E44FB}"/>
                </a:ext>
              </a:extLst>
            </p:cNvPr>
            <p:cNvSpPr/>
            <p:nvPr/>
          </p:nvSpPr>
          <p:spPr>
            <a:xfrm>
              <a:off x="6579283" y="1856390"/>
              <a:ext cx="642746" cy="3074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ca2</a:t>
              </a:r>
              <a:endParaRPr kumimoji="1" lang="zh-CN" altLang="en-US" dirty="0"/>
            </a:p>
          </p:txBody>
        </p:sp>
        <p:sp>
          <p:nvSpPr>
            <p:cNvPr id="14" name="矩形 13">
              <a:extLst>
                <a:ext uri="{FF2B5EF4-FFF2-40B4-BE49-F238E27FC236}">
                  <a16:creationId xmlns:a16="http://schemas.microsoft.com/office/drawing/2014/main" id="{55AC9E35-BD93-A745-8F73-8A95E3657CD0}"/>
                </a:ext>
              </a:extLst>
            </p:cNvPr>
            <p:cNvSpPr/>
            <p:nvPr/>
          </p:nvSpPr>
          <p:spPr>
            <a:xfrm>
              <a:off x="6579283" y="2264324"/>
              <a:ext cx="642746" cy="3074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ca3</a:t>
              </a:r>
              <a:endParaRPr kumimoji="1" lang="zh-CN" altLang="en-US" dirty="0"/>
            </a:p>
          </p:txBody>
        </p:sp>
      </p:grpSp>
      <p:sp>
        <p:nvSpPr>
          <p:cNvPr id="16" name="矩形 15">
            <a:extLst>
              <a:ext uri="{FF2B5EF4-FFF2-40B4-BE49-F238E27FC236}">
                <a16:creationId xmlns:a16="http://schemas.microsoft.com/office/drawing/2014/main" id="{B5017029-6C67-4B48-AD00-A317B755F6AE}"/>
              </a:ext>
            </a:extLst>
          </p:cNvPr>
          <p:cNvSpPr/>
          <p:nvPr/>
        </p:nvSpPr>
        <p:spPr>
          <a:xfrm>
            <a:off x="4595091" y="1592318"/>
            <a:ext cx="2042509" cy="1671144"/>
          </a:xfrm>
          <a:prstGeom prst="rect">
            <a:avLst/>
          </a:prstGeom>
        </p:spPr>
        <p:style>
          <a:lnRef idx="2">
            <a:schemeClr val="dk1"/>
          </a:lnRef>
          <a:fillRef idx="1">
            <a:schemeClr val="lt1"/>
          </a:fillRef>
          <a:effectRef idx="0">
            <a:schemeClr val="dk1"/>
          </a:effectRef>
          <a:fontRef idx="minor">
            <a:schemeClr val="dk1"/>
          </a:fontRef>
        </p:style>
        <p:txBody>
          <a:bodyPr rtlCol="0" anchor="b" anchorCtr="0"/>
          <a:lstStyle/>
          <a:p>
            <a:pPr algn="ctr"/>
            <a:r>
              <a:rPr kumimoji="1" lang="en-US" altLang="zh-CN" dirty="0"/>
              <a:t>org</a:t>
            </a:r>
            <a:endParaRPr kumimoji="1" lang="zh-CN" altLang="en-US" dirty="0"/>
          </a:p>
        </p:txBody>
      </p:sp>
      <p:sp>
        <p:nvSpPr>
          <p:cNvPr id="17" name="矩形 16">
            <a:extLst>
              <a:ext uri="{FF2B5EF4-FFF2-40B4-BE49-F238E27FC236}">
                <a16:creationId xmlns:a16="http://schemas.microsoft.com/office/drawing/2014/main" id="{FD4B39DD-894C-FF43-9A29-1C05AB768C54}"/>
              </a:ext>
            </a:extLst>
          </p:cNvPr>
          <p:cNvSpPr/>
          <p:nvPr/>
        </p:nvSpPr>
        <p:spPr>
          <a:xfrm>
            <a:off x="4772250" y="1789387"/>
            <a:ext cx="814764" cy="3074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peer1</a:t>
            </a:r>
            <a:endParaRPr kumimoji="1" lang="zh-CN" altLang="en-US" dirty="0"/>
          </a:p>
        </p:txBody>
      </p:sp>
      <p:sp>
        <p:nvSpPr>
          <p:cNvPr id="18" name="矩形 17">
            <a:extLst>
              <a:ext uri="{FF2B5EF4-FFF2-40B4-BE49-F238E27FC236}">
                <a16:creationId xmlns:a16="http://schemas.microsoft.com/office/drawing/2014/main" id="{F19D1B42-50DF-F546-A58E-EBB53818365D}"/>
              </a:ext>
            </a:extLst>
          </p:cNvPr>
          <p:cNvSpPr/>
          <p:nvPr/>
        </p:nvSpPr>
        <p:spPr>
          <a:xfrm>
            <a:off x="4779530" y="2234766"/>
            <a:ext cx="814764" cy="2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peer2</a:t>
            </a:r>
            <a:endParaRPr kumimoji="1" lang="zh-CN" altLang="en-US" dirty="0"/>
          </a:p>
        </p:txBody>
      </p:sp>
      <p:sp>
        <p:nvSpPr>
          <p:cNvPr id="19" name="矩形 18">
            <a:extLst>
              <a:ext uri="{FF2B5EF4-FFF2-40B4-BE49-F238E27FC236}">
                <a16:creationId xmlns:a16="http://schemas.microsoft.com/office/drawing/2014/main" id="{1FE66429-6C1E-424A-847D-15EE1EBCDD58}"/>
              </a:ext>
            </a:extLst>
          </p:cNvPr>
          <p:cNvSpPr/>
          <p:nvPr/>
        </p:nvSpPr>
        <p:spPr>
          <a:xfrm>
            <a:off x="4779530" y="2595400"/>
            <a:ext cx="807484" cy="3074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peer3</a:t>
            </a:r>
            <a:endParaRPr kumimoji="1" lang="zh-CN" altLang="en-US" dirty="0"/>
          </a:p>
        </p:txBody>
      </p:sp>
      <p:sp>
        <p:nvSpPr>
          <p:cNvPr id="20" name="矩形 19">
            <a:extLst>
              <a:ext uri="{FF2B5EF4-FFF2-40B4-BE49-F238E27FC236}">
                <a16:creationId xmlns:a16="http://schemas.microsoft.com/office/drawing/2014/main" id="{2C9DDBFA-A97B-7444-B050-ADA9576C9431}"/>
              </a:ext>
            </a:extLst>
          </p:cNvPr>
          <p:cNvSpPr/>
          <p:nvPr/>
        </p:nvSpPr>
        <p:spPr>
          <a:xfrm>
            <a:off x="5704925" y="1789387"/>
            <a:ext cx="814764" cy="3074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db1</a:t>
            </a:r>
            <a:endParaRPr kumimoji="1" lang="zh-CN" altLang="en-US" dirty="0"/>
          </a:p>
        </p:txBody>
      </p:sp>
      <p:sp>
        <p:nvSpPr>
          <p:cNvPr id="21" name="矩形 20">
            <a:extLst>
              <a:ext uri="{FF2B5EF4-FFF2-40B4-BE49-F238E27FC236}">
                <a16:creationId xmlns:a16="http://schemas.microsoft.com/office/drawing/2014/main" id="{006EB532-9268-0944-81CA-3CFD11B72772}"/>
              </a:ext>
            </a:extLst>
          </p:cNvPr>
          <p:cNvSpPr/>
          <p:nvPr/>
        </p:nvSpPr>
        <p:spPr>
          <a:xfrm>
            <a:off x="5704924" y="2211116"/>
            <a:ext cx="814764" cy="3074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db2</a:t>
            </a:r>
            <a:endParaRPr kumimoji="1" lang="zh-CN" altLang="en-US" dirty="0"/>
          </a:p>
        </p:txBody>
      </p:sp>
      <p:sp>
        <p:nvSpPr>
          <p:cNvPr id="22" name="矩形 21">
            <a:extLst>
              <a:ext uri="{FF2B5EF4-FFF2-40B4-BE49-F238E27FC236}">
                <a16:creationId xmlns:a16="http://schemas.microsoft.com/office/drawing/2014/main" id="{8ABAB36E-33C2-9449-A01D-C6B659D9ACE9}"/>
              </a:ext>
            </a:extLst>
          </p:cNvPr>
          <p:cNvSpPr/>
          <p:nvPr/>
        </p:nvSpPr>
        <p:spPr>
          <a:xfrm>
            <a:off x="5704924" y="2595400"/>
            <a:ext cx="814764" cy="3074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db3</a:t>
            </a:r>
            <a:endParaRPr kumimoji="1" lang="zh-CN" altLang="en-US" dirty="0"/>
          </a:p>
        </p:txBody>
      </p:sp>
      <p:sp>
        <p:nvSpPr>
          <p:cNvPr id="23" name="矩形 22">
            <a:extLst>
              <a:ext uri="{FF2B5EF4-FFF2-40B4-BE49-F238E27FC236}">
                <a16:creationId xmlns:a16="http://schemas.microsoft.com/office/drawing/2014/main" id="{66C1DC41-FACC-194F-BD40-C03283FF5E11}"/>
              </a:ext>
            </a:extLst>
          </p:cNvPr>
          <p:cNvSpPr/>
          <p:nvPr/>
        </p:nvSpPr>
        <p:spPr>
          <a:xfrm>
            <a:off x="3696622" y="3538186"/>
            <a:ext cx="1252598" cy="319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ord-node1</a:t>
            </a:r>
            <a:endParaRPr kumimoji="1" lang="zh-CN" altLang="en-US" dirty="0"/>
          </a:p>
        </p:txBody>
      </p:sp>
      <p:sp>
        <p:nvSpPr>
          <p:cNvPr id="24" name="矩形 23">
            <a:extLst>
              <a:ext uri="{FF2B5EF4-FFF2-40B4-BE49-F238E27FC236}">
                <a16:creationId xmlns:a16="http://schemas.microsoft.com/office/drawing/2014/main" id="{5941E8DE-AA1C-164B-9B8B-1A56811B3595}"/>
              </a:ext>
            </a:extLst>
          </p:cNvPr>
          <p:cNvSpPr/>
          <p:nvPr/>
        </p:nvSpPr>
        <p:spPr>
          <a:xfrm>
            <a:off x="5167111" y="3534181"/>
            <a:ext cx="1252598" cy="319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ord-node2</a:t>
            </a:r>
            <a:endParaRPr kumimoji="1" lang="zh-CN" altLang="en-US" dirty="0"/>
          </a:p>
        </p:txBody>
      </p:sp>
      <p:sp>
        <p:nvSpPr>
          <p:cNvPr id="25" name="矩形 24">
            <a:extLst>
              <a:ext uri="{FF2B5EF4-FFF2-40B4-BE49-F238E27FC236}">
                <a16:creationId xmlns:a16="http://schemas.microsoft.com/office/drawing/2014/main" id="{E86B54CB-3284-A946-8BE4-527B468E0889}"/>
              </a:ext>
            </a:extLst>
          </p:cNvPr>
          <p:cNvSpPr/>
          <p:nvPr/>
        </p:nvSpPr>
        <p:spPr>
          <a:xfrm>
            <a:off x="3696622" y="3983209"/>
            <a:ext cx="1252598" cy="319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ord-node3</a:t>
            </a:r>
            <a:endParaRPr kumimoji="1" lang="zh-CN" altLang="en-US" dirty="0"/>
          </a:p>
        </p:txBody>
      </p:sp>
      <p:sp>
        <p:nvSpPr>
          <p:cNvPr id="26" name="矩形 25">
            <a:extLst>
              <a:ext uri="{FF2B5EF4-FFF2-40B4-BE49-F238E27FC236}">
                <a16:creationId xmlns:a16="http://schemas.microsoft.com/office/drawing/2014/main" id="{A062EDB6-B8CF-1149-8FE4-E60E5755B792}"/>
              </a:ext>
            </a:extLst>
          </p:cNvPr>
          <p:cNvSpPr/>
          <p:nvPr/>
        </p:nvSpPr>
        <p:spPr>
          <a:xfrm>
            <a:off x="900730" y="1826234"/>
            <a:ext cx="868781" cy="1933842"/>
          </a:xfrm>
          <a:prstGeom prst="rect">
            <a:avLst/>
          </a:prstGeom>
        </p:spPr>
        <p:style>
          <a:lnRef idx="2">
            <a:schemeClr val="dk1"/>
          </a:lnRef>
          <a:fillRef idx="1">
            <a:schemeClr val="lt1"/>
          </a:fillRef>
          <a:effectRef idx="0">
            <a:schemeClr val="dk1"/>
          </a:effectRef>
          <a:fontRef idx="minor">
            <a:schemeClr val="dk1"/>
          </a:fontRef>
        </p:style>
        <p:txBody>
          <a:bodyPr rtlCol="0" anchor="b" anchorCtr="0"/>
          <a:lstStyle/>
          <a:p>
            <a:pPr algn="ctr"/>
            <a:r>
              <a:rPr kumimoji="1" lang="en-US" altLang="zh-CN" dirty="0"/>
              <a:t>node1</a:t>
            </a:r>
            <a:endParaRPr kumimoji="1" lang="zh-CN" altLang="en-US" dirty="0"/>
          </a:p>
        </p:txBody>
      </p:sp>
      <p:sp>
        <p:nvSpPr>
          <p:cNvPr id="27" name="矩形 26">
            <a:extLst>
              <a:ext uri="{FF2B5EF4-FFF2-40B4-BE49-F238E27FC236}">
                <a16:creationId xmlns:a16="http://schemas.microsoft.com/office/drawing/2014/main" id="{517F660B-A3F4-0848-B3A9-83742E3485BB}"/>
              </a:ext>
            </a:extLst>
          </p:cNvPr>
          <p:cNvSpPr/>
          <p:nvPr/>
        </p:nvSpPr>
        <p:spPr>
          <a:xfrm>
            <a:off x="3154968" y="1820627"/>
            <a:ext cx="411628" cy="1086838"/>
          </a:xfrm>
          <a:prstGeom prst="rect">
            <a:avLst/>
          </a:prstGeom>
        </p:spPr>
        <p:style>
          <a:lnRef idx="2">
            <a:schemeClr val="dk1"/>
          </a:lnRef>
          <a:fillRef idx="1">
            <a:schemeClr val="lt1"/>
          </a:fillRef>
          <a:effectRef idx="0">
            <a:schemeClr val="dk1"/>
          </a:effectRef>
          <a:fontRef idx="minor">
            <a:schemeClr val="dk1"/>
          </a:fontRef>
        </p:style>
        <p:txBody>
          <a:bodyPr vert="eaVert" rtlCol="0" anchor="ctr" anchorCtr="0"/>
          <a:lstStyle/>
          <a:p>
            <a:pPr algn="ctr"/>
            <a:r>
              <a:rPr kumimoji="1" lang="en-US" altLang="zh-CN" dirty="0"/>
              <a:t>secret</a:t>
            </a:r>
            <a:endParaRPr kumimoji="1" lang="zh-CN" altLang="en-US" dirty="0"/>
          </a:p>
        </p:txBody>
      </p:sp>
      <p:sp>
        <p:nvSpPr>
          <p:cNvPr id="28" name="矩形 27">
            <a:extLst>
              <a:ext uri="{FF2B5EF4-FFF2-40B4-BE49-F238E27FC236}">
                <a16:creationId xmlns:a16="http://schemas.microsoft.com/office/drawing/2014/main" id="{11611C47-3D44-844B-B6C6-C3E701A83D1B}"/>
              </a:ext>
            </a:extLst>
          </p:cNvPr>
          <p:cNvSpPr/>
          <p:nvPr/>
        </p:nvSpPr>
        <p:spPr>
          <a:xfrm>
            <a:off x="1020220" y="2925358"/>
            <a:ext cx="629799" cy="319647"/>
          </a:xfrm>
          <a:prstGeom prst="rect">
            <a:avLst/>
          </a:prstGeom>
        </p:spPr>
        <p:style>
          <a:lnRef idx="2">
            <a:schemeClr val="dk1"/>
          </a:lnRef>
          <a:fillRef idx="1">
            <a:schemeClr val="lt1"/>
          </a:fillRef>
          <a:effectRef idx="0">
            <a:schemeClr val="dk1"/>
          </a:effectRef>
          <a:fontRef idx="minor">
            <a:schemeClr val="dk1"/>
          </a:fontRef>
        </p:style>
        <p:txBody>
          <a:bodyPr rtlCol="0" anchor="b" anchorCtr="0"/>
          <a:lstStyle/>
          <a:p>
            <a:pPr algn="ctr"/>
            <a:r>
              <a:rPr kumimoji="1" lang="en-US" altLang="zh-CN" dirty="0"/>
              <a:t>cc-1</a:t>
            </a:r>
            <a:endParaRPr kumimoji="1" lang="zh-CN" altLang="en-US" dirty="0"/>
          </a:p>
        </p:txBody>
      </p:sp>
      <p:sp>
        <p:nvSpPr>
          <p:cNvPr id="29" name="矩形 28">
            <a:extLst>
              <a:ext uri="{FF2B5EF4-FFF2-40B4-BE49-F238E27FC236}">
                <a16:creationId xmlns:a16="http://schemas.microsoft.com/office/drawing/2014/main" id="{F38B3E53-7DCC-6743-82E6-922D63315397}"/>
              </a:ext>
            </a:extLst>
          </p:cNvPr>
          <p:cNvSpPr/>
          <p:nvPr/>
        </p:nvSpPr>
        <p:spPr>
          <a:xfrm>
            <a:off x="1010515" y="2433545"/>
            <a:ext cx="629799" cy="319647"/>
          </a:xfrm>
          <a:prstGeom prst="rect">
            <a:avLst/>
          </a:prstGeom>
        </p:spPr>
        <p:style>
          <a:lnRef idx="2">
            <a:schemeClr val="dk1"/>
          </a:lnRef>
          <a:fillRef idx="1">
            <a:schemeClr val="lt1"/>
          </a:fillRef>
          <a:effectRef idx="0">
            <a:schemeClr val="dk1"/>
          </a:effectRef>
          <a:fontRef idx="minor">
            <a:schemeClr val="dk1"/>
          </a:fontRef>
        </p:style>
        <p:txBody>
          <a:bodyPr rtlCol="0" anchor="b" anchorCtr="0"/>
          <a:lstStyle/>
          <a:p>
            <a:pPr algn="ctr"/>
            <a:r>
              <a:rPr kumimoji="1" lang="en-US" altLang="zh-CN" dirty="0"/>
              <a:t>cc-2</a:t>
            </a:r>
            <a:endParaRPr kumimoji="1" lang="zh-CN" altLang="en-US" dirty="0"/>
          </a:p>
        </p:txBody>
      </p:sp>
      <p:sp>
        <p:nvSpPr>
          <p:cNvPr id="30" name="矩形 29">
            <a:extLst>
              <a:ext uri="{FF2B5EF4-FFF2-40B4-BE49-F238E27FC236}">
                <a16:creationId xmlns:a16="http://schemas.microsoft.com/office/drawing/2014/main" id="{7065B69F-331D-704A-B3A0-A07216EC5FCC}"/>
              </a:ext>
            </a:extLst>
          </p:cNvPr>
          <p:cNvSpPr/>
          <p:nvPr/>
        </p:nvSpPr>
        <p:spPr>
          <a:xfrm>
            <a:off x="1902287" y="1826234"/>
            <a:ext cx="868781" cy="1933842"/>
          </a:xfrm>
          <a:prstGeom prst="rect">
            <a:avLst/>
          </a:prstGeom>
        </p:spPr>
        <p:style>
          <a:lnRef idx="2">
            <a:schemeClr val="dk1"/>
          </a:lnRef>
          <a:fillRef idx="1">
            <a:schemeClr val="lt1"/>
          </a:fillRef>
          <a:effectRef idx="0">
            <a:schemeClr val="dk1"/>
          </a:effectRef>
          <a:fontRef idx="minor">
            <a:schemeClr val="dk1"/>
          </a:fontRef>
        </p:style>
        <p:txBody>
          <a:bodyPr rtlCol="0" anchor="b" anchorCtr="0"/>
          <a:lstStyle/>
          <a:p>
            <a:pPr algn="ctr"/>
            <a:r>
              <a:rPr kumimoji="1" lang="en-US" altLang="zh-CN" dirty="0"/>
              <a:t>node2</a:t>
            </a:r>
            <a:endParaRPr kumimoji="1" lang="zh-CN" altLang="en-US" dirty="0"/>
          </a:p>
        </p:txBody>
      </p:sp>
      <p:sp>
        <p:nvSpPr>
          <p:cNvPr id="31" name="矩形 30">
            <a:extLst>
              <a:ext uri="{FF2B5EF4-FFF2-40B4-BE49-F238E27FC236}">
                <a16:creationId xmlns:a16="http://schemas.microsoft.com/office/drawing/2014/main" id="{317BE4C5-D49F-184A-B652-7A7A874F4877}"/>
              </a:ext>
            </a:extLst>
          </p:cNvPr>
          <p:cNvSpPr/>
          <p:nvPr/>
        </p:nvSpPr>
        <p:spPr>
          <a:xfrm>
            <a:off x="2026739" y="2925358"/>
            <a:ext cx="629799" cy="319647"/>
          </a:xfrm>
          <a:prstGeom prst="rect">
            <a:avLst/>
          </a:prstGeom>
        </p:spPr>
        <p:style>
          <a:lnRef idx="2">
            <a:schemeClr val="dk1"/>
          </a:lnRef>
          <a:fillRef idx="1">
            <a:schemeClr val="lt1"/>
          </a:fillRef>
          <a:effectRef idx="0">
            <a:schemeClr val="dk1"/>
          </a:effectRef>
          <a:fontRef idx="minor">
            <a:schemeClr val="dk1"/>
          </a:fontRef>
        </p:style>
        <p:txBody>
          <a:bodyPr rtlCol="0" anchor="b" anchorCtr="0"/>
          <a:lstStyle/>
          <a:p>
            <a:pPr algn="ctr"/>
            <a:r>
              <a:rPr kumimoji="1" lang="en-US" altLang="zh-CN" dirty="0"/>
              <a:t>cc-3</a:t>
            </a:r>
            <a:endParaRPr kumimoji="1" lang="zh-CN" altLang="en-US" dirty="0"/>
          </a:p>
        </p:txBody>
      </p:sp>
      <p:sp>
        <p:nvSpPr>
          <p:cNvPr id="32" name="矩形 31">
            <a:extLst>
              <a:ext uri="{FF2B5EF4-FFF2-40B4-BE49-F238E27FC236}">
                <a16:creationId xmlns:a16="http://schemas.microsoft.com/office/drawing/2014/main" id="{388604A2-201D-CA4D-8541-6CE0CA0A9605}"/>
              </a:ext>
            </a:extLst>
          </p:cNvPr>
          <p:cNvSpPr/>
          <p:nvPr/>
        </p:nvSpPr>
        <p:spPr>
          <a:xfrm>
            <a:off x="2026739" y="2433544"/>
            <a:ext cx="629799" cy="319647"/>
          </a:xfrm>
          <a:prstGeom prst="rect">
            <a:avLst/>
          </a:prstGeom>
        </p:spPr>
        <p:style>
          <a:lnRef idx="2">
            <a:schemeClr val="dk1"/>
          </a:lnRef>
          <a:fillRef idx="1">
            <a:schemeClr val="lt1"/>
          </a:fillRef>
          <a:effectRef idx="0">
            <a:schemeClr val="dk1"/>
          </a:effectRef>
          <a:fontRef idx="minor">
            <a:schemeClr val="dk1"/>
          </a:fontRef>
        </p:style>
        <p:txBody>
          <a:bodyPr rtlCol="0" anchor="b" anchorCtr="0"/>
          <a:lstStyle/>
          <a:p>
            <a:pPr algn="ctr"/>
            <a:r>
              <a:rPr kumimoji="1" lang="en-US" altLang="zh-CN" dirty="0"/>
              <a:t>cc-4</a:t>
            </a:r>
            <a:endParaRPr kumimoji="1" lang="zh-CN" altLang="en-US" dirty="0"/>
          </a:p>
        </p:txBody>
      </p:sp>
      <p:sp>
        <p:nvSpPr>
          <p:cNvPr id="33" name="矩形 32">
            <a:extLst>
              <a:ext uri="{FF2B5EF4-FFF2-40B4-BE49-F238E27FC236}">
                <a16:creationId xmlns:a16="http://schemas.microsoft.com/office/drawing/2014/main" id="{72E83407-1C9E-AE4E-9E8D-0C0228ADF90F}"/>
              </a:ext>
            </a:extLst>
          </p:cNvPr>
          <p:cNvSpPr/>
          <p:nvPr/>
        </p:nvSpPr>
        <p:spPr>
          <a:xfrm>
            <a:off x="772492" y="4569404"/>
            <a:ext cx="5865108" cy="422982"/>
          </a:xfrm>
          <a:prstGeom prst="rect">
            <a:avLst/>
          </a:prstGeom>
        </p:spPr>
        <p:style>
          <a:lnRef idx="2">
            <a:schemeClr val="dk1"/>
          </a:lnRef>
          <a:fillRef idx="1">
            <a:schemeClr val="lt1"/>
          </a:fillRef>
          <a:effectRef idx="0">
            <a:schemeClr val="dk1"/>
          </a:effectRef>
          <a:fontRef idx="minor">
            <a:schemeClr val="dk1"/>
          </a:fontRef>
        </p:style>
        <p:txBody>
          <a:bodyPr rtlCol="0" anchor="b" anchorCtr="0"/>
          <a:lstStyle/>
          <a:p>
            <a:pPr algn="ctr"/>
            <a:r>
              <a:rPr kumimoji="1" lang="en-US" altLang="zh-CN" dirty="0"/>
              <a:t>Kubernetes</a:t>
            </a:r>
            <a:endParaRPr kumimoji="1" lang="zh-CN" altLang="en-US" dirty="0"/>
          </a:p>
        </p:txBody>
      </p:sp>
      <p:sp>
        <p:nvSpPr>
          <p:cNvPr id="34" name="右箭头 33">
            <a:extLst>
              <a:ext uri="{FF2B5EF4-FFF2-40B4-BE49-F238E27FC236}">
                <a16:creationId xmlns:a16="http://schemas.microsoft.com/office/drawing/2014/main" id="{1A12C1CD-B3B3-A84D-8BC9-251C7A94B6C6}"/>
              </a:ext>
            </a:extLst>
          </p:cNvPr>
          <p:cNvSpPr/>
          <p:nvPr/>
        </p:nvSpPr>
        <p:spPr>
          <a:xfrm>
            <a:off x="6975596" y="3077298"/>
            <a:ext cx="341114" cy="576776"/>
          </a:xfrm>
          <a:prstGeom prst="rightArrow">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9C98116B-C6D8-274A-A8B8-750E71380FC4}"/>
              </a:ext>
            </a:extLst>
          </p:cNvPr>
          <p:cNvPicPr>
            <a:picLocks noChangeAspect="1"/>
          </p:cNvPicPr>
          <p:nvPr/>
        </p:nvPicPr>
        <p:blipFill>
          <a:blip r:embed="rId3"/>
          <a:stretch>
            <a:fillRect/>
          </a:stretch>
        </p:blipFill>
        <p:spPr>
          <a:xfrm>
            <a:off x="7316710" y="253929"/>
            <a:ext cx="3760340" cy="6066531"/>
          </a:xfrm>
          <a:prstGeom prst="rect">
            <a:avLst/>
          </a:prstGeom>
        </p:spPr>
      </p:pic>
    </p:spTree>
    <p:extLst>
      <p:ext uri="{BB962C8B-B14F-4D97-AF65-F5344CB8AC3E}">
        <p14:creationId xmlns:p14="http://schemas.microsoft.com/office/powerpoint/2010/main" val="3584356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196464" y="1615714"/>
            <a:ext cx="775136" cy="419602"/>
          </a:xfrm>
          <a:prstGeom prst="rect">
            <a:avLst/>
          </a:prstGeom>
        </p:spPr>
        <p:txBody>
          <a:bodyPr wrap="square">
            <a:spAutoFit/>
          </a:bodyPr>
          <a:lstStyle/>
          <a:p>
            <a:pPr defTabSz="914354">
              <a:defRPr/>
            </a:pPr>
            <a:r>
              <a:rPr lang="en-US" altLang="zh-CN" sz="133" kern="0" dirty="0">
                <a:solidFill>
                  <a:sysClr val="window" lastClr="FFFFFF"/>
                </a:solidFill>
              </a:rPr>
              <a:t>PPT</a:t>
            </a:r>
            <a:r>
              <a:rPr lang="zh-CN" altLang="en-US" sz="133" kern="0" dirty="0">
                <a:solidFill>
                  <a:sysClr val="window" lastClr="FFFFFF"/>
                </a:solidFill>
              </a:rPr>
              <a:t>模板下载：</a:t>
            </a:r>
            <a:r>
              <a:rPr lang="en-US" altLang="zh-CN" sz="133" kern="0" dirty="0">
                <a:solidFill>
                  <a:sysClr val="window" lastClr="FFFFFF"/>
                </a:solidFill>
              </a:rPr>
              <a:t>www.1ppt.com/moban/     </a:t>
            </a:r>
            <a:r>
              <a:rPr lang="zh-CN" altLang="en-US" sz="133" kern="0" dirty="0">
                <a:solidFill>
                  <a:sysClr val="window" lastClr="FFFFFF"/>
                </a:solidFill>
              </a:rPr>
              <a:t>行业</a:t>
            </a:r>
            <a:r>
              <a:rPr lang="en-US" altLang="zh-CN" sz="133" kern="0" dirty="0">
                <a:solidFill>
                  <a:sysClr val="window" lastClr="FFFFFF"/>
                </a:solidFill>
              </a:rPr>
              <a:t>PPT</a:t>
            </a:r>
            <a:r>
              <a:rPr lang="zh-CN" altLang="en-US" sz="133" kern="0" dirty="0">
                <a:solidFill>
                  <a:sysClr val="window" lastClr="FFFFFF"/>
                </a:solidFill>
              </a:rPr>
              <a:t>模板：</a:t>
            </a:r>
            <a:r>
              <a:rPr lang="en-US" altLang="zh-CN" sz="133" kern="0" dirty="0">
                <a:solidFill>
                  <a:sysClr val="window" lastClr="FFFFFF"/>
                </a:solidFill>
              </a:rPr>
              <a:t>www.1ppt.com/hangye/ </a:t>
            </a:r>
          </a:p>
          <a:p>
            <a:pPr defTabSz="914354">
              <a:defRPr/>
            </a:pPr>
            <a:r>
              <a:rPr lang="zh-CN" altLang="en-US" sz="133" kern="0" dirty="0">
                <a:solidFill>
                  <a:sysClr val="window" lastClr="FFFFFF"/>
                </a:solidFill>
              </a:rPr>
              <a:t>节日</a:t>
            </a:r>
            <a:r>
              <a:rPr lang="en-US" altLang="zh-CN" sz="133" kern="0" dirty="0">
                <a:solidFill>
                  <a:sysClr val="window" lastClr="FFFFFF"/>
                </a:solidFill>
              </a:rPr>
              <a:t>PPT</a:t>
            </a:r>
            <a:r>
              <a:rPr lang="zh-CN" altLang="en-US" sz="133" kern="0" dirty="0">
                <a:solidFill>
                  <a:sysClr val="window" lastClr="FFFFFF"/>
                </a:solidFill>
              </a:rPr>
              <a:t>模板：</a:t>
            </a:r>
            <a:r>
              <a:rPr lang="en-US" altLang="zh-CN" sz="133" kern="0" dirty="0">
                <a:solidFill>
                  <a:sysClr val="window" lastClr="FFFFFF"/>
                </a:solidFill>
              </a:rPr>
              <a:t>www.1ppt.com/jieri/           PPT</a:t>
            </a:r>
            <a:r>
              <a:rPr lang="zh-CN" altLang="en-US" sz="133" kern="0" dirty="0">
                <a:solidFill>
                  <a:sysClr val="window" lastClr="FFFFFF"/>
                </a:solidFill>
              </a:rPr>
              <a:t>素材下载：</a:t>
            </a:r>
            <a:r>
              <a:rPr lang="en-US" altLang="zh-CN" sz="133" kern="0" dirty="0">
                <a:solidFill>
                  <a:sysClr val="window" lastClr="FFFFFF"/>
                </a:solidFill>
              </a:rPr>
              <a:t>www.1ppt.com/sucai/</a:t>
            </a:r>
          </a:p>
          <a:p>
            <a:pPr defTabSz="914354">
              <a:defRPr/>
            </a:pPr>
            <a:r>
              <a:rPr lang="en-US" altLang="zh-CN" sz="133" kern="0" dirty="0">
                <a:solidFill>
                  <a:sysClr val="window" lastClr="FFFFFF"/>
                </a:solidFill>
              </a:rPr>
              <a:t>PPT</a:t>
            </a:r>
            <a:r>
              <a:rPr lang="zh-CN" altLang="en-US" sz="133" kern="0" dirty="0">
                <a:solidFill>
                  <a:sysClr val="window" lastClr="FFFFFF"/>
                </a:solidFill>
              </a:rPr>
              <a:t>背景图片：</a:t>
            </a:r>
            <a:r>
              <a:rPr lang="en-US" altLang="zh-CN" sz="133" kern="0" dirty="0">
                <a:solidFill>
                  <a:sysClr val="window" lastClr="FFFFFF"/>
                </a:solidFill>
              </a:rPr>
              <a:t>www.1ppt.com/beijing/      PPT</a:t>
            </a:r>
            <a:r>
              <a:rPr lang="zh-CN" altLang="en-US" sz="133" kern="0" dirty="0">
                <a:solidFill>
                  <a:sysClr val="window" lastClr="FFFFFF"/>
                </a:solidFill>
              </a:rPr>
              <a:t>图表下载：</a:t>
            </a:r>
            <a:r>
              <a:rPr lang="en-US" altLang="zh-CN" sz="133" kern="0" dirty="0">
                <a:solidFill>
                  <a:sysClr val="window" lastClr="FFFFFF"/>
                </a:solidFill>
              </a:rPr>
              <a:t>www.1ppt.com/tubiao/      </a:t>
            </a:r>
          </a:p>
          <a:p>
            <a:pPr defTabSz="914354">
              <a:defRPr/>
            </a:pPr>
            <a:r>
              <a:rPr lang="zh-CN" altLang="en-US" sz="133" kern="0" dirty="0">
                <a:solidFill>
                  <a:sysClr val="window" lastClr="FFFFFF"/>
                </a:solidFill>
              </a:rPr>
              <a:t>优秀</a:t>
            </a:r>
            <a:r>
              <a:rPr lang="en-US" altLang="zh-CN" sz="133" kern="0" dirty="0">
                <a:solidFill>
                  <a:sysClr val="window" lastClr="FFFFFF"/>
                </a:solidFill>
              </a:rPr>
              <a:t>PPT</a:t>
            </a:r>
            <a:r>
              <a:rPr lang="zh-CN" altLang="en-US" sz="133" kern="0" dirty="0">
                <a:solidFill>
                  <a:sysClr val="window" lastClr="FFFFFF"/>
                </a:solidFill>
              </a:rPr>
              <a:t>下载：</a:t>
            </a:r>
            <a:r>
              <a:rPr lang="en-US" altLang="zh-CN" sz="133" kern="0" dirty="0">
                <a:solidFill>
                  <a:sysClr val="window" lastClr="FFFFFF"/>
                </a:solidFill>
              </a:rPr>
              <a:t>www.1ppt.com/xiazai/        PPT</a:t>
            </a:r>
            <a:r>
              <a:rPr lang="zh-CN" altLang="en-US" sz="133" kern="0" dirty="0">
                <a:solidFill>
                  <a:sysClr val="window" lastClr="FFFFFF"/>
                </a:solidFill>
              </a:rPr>
              <a:t>教程： </a:t>
            </a:r>
            <a:r>
              <a:rPr lang="en-US" altLang="zh-CN" sz="133" kern="0" dirty="0">
                <a:solidFill>
                  <a:sysClr val="window" lastClr="FFFFFF"/>
                </a:solidFill>
              </a:rPr>
              <a:t>www.1ppt.com/powerpoint/      </a:t>
            </a:r>
          </a:p>
          <a:p>
            <a:pPr defTabSz="914354">
              <a:defRPr/>
            </a:pPr>
            <a:r>
              <a:rPr lang="en-US" altLang="zh-CN" sz="133" kern="0" dirty="0">
                <a:solidFill>
                  <a:sysClr val="window" lastClr="FFFFFF"/>
                </a:solidFill>
              </a:rPr>
              <a:t>Word</a:t>
            </a:r>
            <a:r>
              <a:rPr lang="zh-CN" altLang="en-US" sz="133" kern="0" dirty="0">
                <a:solidFill>
                  <a:sysClr val="window" lastClr="FFFFFF"/>
                </a:solidFill>
              </a:rPr>
              <a:t>教程： </a:t>
            </a:r>
            <a:r>
              <a:rPr lang="en-US" altLang="zh-CN" sz="133" kern="0" dirty="0">
                <a:solidFill>
                  <a:sysClr val="window" lastClr="FFFFFF"/>
                </a:solidFill>
              </a:rPr>
              <a:t>www.1ppt.com/word/              Excel</a:t>
            </a:r>
            <a:r>
              <a:rPr lang="zh-CN" altLang="en-US" sz="133" kern="0" dirty="0">
                <a:solidFill>
                  <a:sysClr val="window" lastClr="FFFFFF"/>
                </a:solidFill>
              </a:rPr>
              <a:t>教程：</a:t>
            </a:r>
            <a:r>
              <a:rPr lang="en-US" altLang="zh-CN" sz="133" kern="0" dirty="0">
                <a:solidFill>
                  <a:sysClr val="window" lastClr="FFFFFF"/>
                </a:solidFill>
              </a:rPr>
              <a:t>www.1ppt.com/excel/  </a:t>
            </a:r>
          </a:p>
          <a:p>
            <a:pPr defTabSz="914354">
              <a:defRPr/>
            </a:pPr>
            <a:r>
              <a:rPr lang="zh-CN" altLang="en-US" sz="133" kern="0" dirty="0">
                <a:solidFill>
                  <a:sysClr val="window" lastClr="FFFFFF"/>
                </a:solidFill>
              </a:rPr>
              <a:t>资料下载：</a:t>
            </a:r>
            <a:r>
              <a:rPr lang="en-US" altLang="zh-CN" sz="133" kern="0" dirty="0">
                <a:solidFill>
                  <a:sysClr val="window" lastClr="FFFFFF"/>
                </a:solidFill>
              </a:rPr>
              <a:t>www.1ppt.com/ziliao/                PPT</a:t>
            </a:r>
            <a:r>
              <a:rPr lang="zh-CN" altLang="en-US" sz="133" kern="0" dirty="0">
                <a:solidFill>
                  <a:sysClr val="window" lastClr="FFFFFF"/>
                </a:solidFill>
              </a:rPr>
              <a:t>课件下载：</a:t>
            </a:r>
            <a:r>
              <a:rPr lang="en-US" altLang="zh-CN" sz="133" kern="0" dirty="0">
                <a:solidFill>
                  <a:sysClr val="window" lastClr="FFFFFF"/>
                </a:solidFill>
              </a:rPr>
              <a:t>www.1ppt.com/kejian/ </a:t>
            </a:r>
          </a:p>
          <a:p>
            <a:pPr defTabSz="914354">
              <a:defRPr/>
            </a:pPr>
            <a:r>
              <a:rPr lang="zh-CN" altLang="en-US" sz="133" kern="0" dirty="0">
                <a:solidFill>
                  <a:sysClr val="window" lastClr="FFFFFF"/>
                </a:solidFill>
              </a:rPr>
              <a:t>范文下载：</a:t>
            </a:r>
            <a:r>
              <a:rPr lang="en-US" altLang="zh-CN" sz="133" kern="0" dirty="0">
                <a:solidFill>
                  <a:sysClr val="window" lastClr="FFFFFF"/>
                </a:solidFill>
              </a:rPr>
              <a:t>www.1ppt.com/fanwen/             </a:t>
            </a:r>
            <a:r>
              <a:rPr lang="zh-CN" altLang="en-US" sz="133" kern="0" dirty="0">
                <a:solidFill>
                  <a:sysClr val="window" lastClr="FFFFFF"/>
                </a:solidFill>
              </a:rPr>
              <a:t>试卷下载：</a:t>
            </a:r>
            <a:r>
              <a:rPr lang="en-US" altLang="zh-CN" sz="133" kern="0" dirty="0">
                <a:solidFill>
                  <a:sysClr val="window" lastClr="FFFFFF"/>
                </a:solidFill>
              </a:rPr>
              <a:t>www.1ppt.com/shiti/  </a:t>
            </a:r>
          </a:p>
          <a:p>
            <a:pPr defTabSz="914354">
              <a:defRPr/>
            </a:pPr>
            <a:r>
              <a:rPr lang="zh-CN" altLang="en-US" sz="133" kern="0" dirty="0">
                <a:solidFill>
                  <a:sysClr val="window" lastClr="FFFFFF"/>
                </a:solidFill>
              </a:rPr>
              <a:t>教案下载：</a:t>
            </a:r>
            <a:r>
              <a:rPr lang="en-US" altLang="zh-CN" sz="133" kern="0" dirty="0">
                <a:solidFill>
                  <a:sysClr val="window" lastClr="FFFFFF"/>
                </a:solidFill>
              </a:rPr>
              <a:t>www.1ppt.com/jiaoan/        PPT</a:t>
            </a:r>
            <a:r>
              <a:rPr lang="zh-CN" altLang="en-US" sz="133" kern="0" dirty="0">
                <a:solidFill>
                  <a:sysClr val="window" lastClr="FFFFFF"/>
                </a:solidFill>
              </a:rPr>
              <a:t>论坛：</a:t>
            </a:r>
            <a:r>
              <a:rPr lang="en-US" altLang="zh-CN" sz="133" kern="0" dirty="0">
                <a:solidFill>
                  <a:sysClr val="window" lastClr="FFFFFF"/>
                </a:solidFill>
              </a:rPr>
              <a:t>www.1ppt.cn</a:t>
            </a:r>
          </a:p>
          <a:p>
            <a:pPr defTabSz="914354">
              <a:defRPr/>
            </a:pPr>
            <a:r>
              <a:rPr lang="en-US" altLang="zh-CN" sz="133" kern="0" dirty="0">
                <a:solidFill>
                  <a:sysClr val="window" lastClr="FFFFFF"/>
                </a:solidFill>
              </a:rPr>
              <a:t> </a:t>
            </a:r>
            <a:endParaRPr lang="zh-CN" altLang="en-US" sz="133" kern="0" dirty="0">
              <a:solidFill>
                <a:sysClr val="window" lastClr="FFFFFF"/>
              </a:solidFill>
            </a:endParaRPr>
          </a:p>
        </p:txBody>
      </p:sp>
      <p:sp>
        <p:nvSpPr>
          <p:cNvPr id="6" name="矩形 5"/>
          <p:cNvSpPr/>
          <p:nvPr/>
        </p:nvSpPr>
        <p:spPr>
          <a:xfrm>
            <a:off x="-1" y="0"/>
            <a:ext cx="3216275" cy="6858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023" y="3075057"/>
            <a:ext cx="3225297" cy="707886"/>
          </a:xfrm>
          <a:prstGeom prst="rect">
            <a:avLst/>
          </a:prstGeom>
          <a:noFill/>
        </p:spPr>
        <p:txBody>
          <a:bodyPr wrap="square" rtlCol="0">
            <a:spAutoFit/>
          </a:bodyPr>
          <a:lstStyle/>
          <a:p>
            <a:pPr algn="ctr"/>
            <a:r>
              <a:rPr lang="zh-CN" altLang="en-US" sz="4000" b="1" dirty="0">
                <a:solidFill>
                  <a:schemeClr val="bg1"/>
                </a:solidFill>
                <a:cs typeface="Times New Roman" panose="02020603050405020304" pitchFamily="18" charset="0"/>
              </a:rPr>
              <a:t>目录</a:t>
            </a:r>
          </a:p>
        </p:txBody>
      </p:sp>
      <p:grpSp>
        <p:nvGrpSpPr>
          <p:cNvPr id="23" name="组合 1">
            <a:extLst>
              <a:ext uri="{FF2B5EF4-FFF2-40B4-BE49-F238E27FC236}">
                <a16:creationId xmlns:a16="http://schemas.microsoft.com/office/drawing/2014/main" id="{8BF3EFFE-C3D0-4496-A94A-6A339E6826AB}"/>
              </a:ext>
            </a:extLst>
          </p:cNvPr>
          <p:cNvGrpSpPr/>
          <p:nvPr/>
        </p:nvGrpSpPr>
        <p:grpSpPr>
          <a:xfrm>
            <a:off x="5449773" y="1340485"/>
            <a:ext cx="3722914" cy="755934"/>
            <a:chOff x="3142531" y="1483360"/>
            <a:chExt cx="3722914" cy="755934"/>
          </a:xfrm>
        </p:grpSpPr>
        <p:sp>
          <p:nvSpPr>
            <p:cNvPr id="40" name="文本框 2">
              <a:extLst>
                <a:ext uri="{FF2B5EF4-FFF2-40B4-BE49-F238E27FC236}">
                  <a16:creationId xmlns:a16="http://schemas.microsoft.com/office/drawing/2014/main" id="{F00E9980-2EFD-4218-89EE-F93E8CF94B14}"/>
                </a:ext>
              </a:extLst>
            </p:cNvPr>
            <p:cNvSpPr txBox="1"/>
            <p:nvPr/>
          </p:nvSpPr>
          <p:spPr>
            <a:xfrm>
              <a:off x="4137385" y="1599716"/>
              <a:ext cx="2728060" cy="523220"/>
            </a:xfrm>
            <a:prstGeom prst="rect">
              <a:avLst/>
            </a:prstGeom>
            <a:noFill/>
          </p:spPr>
          <p:txBody>
            <a:bodyPr wrap="square" rtlCol="0">
              <a:spAutoFit/>
            </a:bodyPr>
            <a:lstStyle/>
            <a:p>
              <a:r>
                <a:rPr lang="zh-CN" altLang="en-US" sz="2800" b="1" dirty="0">
                  <a:solidFill>
                    <a:schemeClr val="bg1">
                      <a:lumMod val="65000"/>
                    </a:schemeClr>
                  </a:solidFill>
                </a:rPr>
                <a:t>需求背景</a:t>
              </a:r>
              <a:endParaRPr lang="en-US" altLang="zh-CN" sz="2800" b="1" dirty="0">
                <a:solidFill>
                  <a:schemeClr val="bg1">
                    <a:lumMod val="65000"/>
                  </a:schemeClr>
                </a:solidFill>
              </a:endParaRPr>
            </a:p>
          </p:txBody>
        </p:sp>
        <p:grpSp>
          <p:nvGrpSpPr>
            <p:cNvPr id="41" name="组合 3">
              <a:extLst>
                <a:ext uri="{FF2B5EF4-FFF2-40B4-BE49-F238E27FC236}">
                  <a16:creationId xmlns:a16="http://schemas.microsoft.com/office/drawing/2014/main" id="{3716C50E-1416-45DA-85B8-8876D2D1E389}"/>
                </a:ext>
              </a:extLst>
            </p:cNvPr>
            <p:cNvGrpSpPr/>
            <p:nvPr/>
          </p:nvGrpSpPr>
          <p:grpSpPr>
            <a:xfrm>
              <a:off x="3142531" y="1483360"/>
              <a:ext cx="994855" cy="755934"/>
              <a:chOff x="3142531" y="1483360"/>
              <a:chExt cx="994855" cy="755934"/>
            </a:xfrm>
          </p:grpSpPr>
          <p:sp>
            <p:nvSpPr>
              <p:cNvPr id="42" name="文本框 4">
                <a:extLst>
                  <a:ext uri="{FF2B5EF4-FFF2-40B4-BE49-F238E27FC236}">
                    <a16:creationId xmlns:a16="http://schemas.microsoft.com/office/drawing/2014/main" id="{A18F4DDF-B0D1-4658-936D-D1F3189DE647}"/>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1</a:t>
                </a:r>
              </a:p>
            </p:txBody>
          </p:sp>
          <p:sp>
            <p:nvSpPr>
              <p:cNvPr id="43" name="矩形 5">
                <a:extLst>
                  <a:ext uri="{FF2B5EF4-FFF2-40B4-BE49-F238E27FC236}">
                    <a16:creationId xmlns:a16="http://schemas.microsoft.com/office/drawing/2014/main" id="{DAFF779D-A41F-4A97-9697-818401E8566F}"/>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5" name="组合 1">
            <a:extLst>
              <a:ext uri="{FF2B5EF4-FFF2-40B4-BE49-F238E27FC236}">
                <a16:creationId xmlns:a16="http://schemas.microsoft.com/office/drawing/2014/main" id="{ECD59AC7-42C7-454C-9F92-D7117C95FB29}"/>
              </a:ext>
            </a:extLst>
          </p:cNvPr>
          <p:cNvGrpSpPr/>
          <p:nvPr/>
        </p:nvGrpSpPr>
        <p:grpSpPr>
          <a:xfrm>
            <a:off x="5449773" y="2500935"/>
            <a:ext cx="3722915" cy="755934"/>
            <a:chOff x="3142531" y="1483360"/>
            <a:chExt cx="3722915" cy="755934"/>
          </a:xfrm>
        </p:grpSpPr>
        <p:sp>
          <p:nvSpPr>
            <p:cNvPr id="16" name="文本框 2">
              <a:extLst>
                <a:ext uri="{FF2B5EF4-FFF2-40B4-BE49-F238E27FC236}">
                  <a16:creationId xmlns:a16="http://schemas.microsoft.com/office/drawing/2014/main" id="{A5606A36-80FE-42FF-AA1B-F4084B12036B}"/>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solidFill>
                    <a:schemeClr val="bg1">
                      <a:lumMod val="65000"/>
                    </a:schemeClr>
                  </a:solidFill>
                </a:rPr>
                <a:t>现状调研</a:t>
              </a:r>
              <a:endParaRPr lang="en-US" altLang="zh-CN" sz="2800" b="1" dirty="0">
                <a:solidFill>
                  <a:schemeClr val="bg1">
                    <a:lumMod val="65000"/>
                  </a:schemeClr>
                </a:solidFill>
              </a:endParaRPr>
            </a:p>
          </p:txBody>
        </p:sp>
        <p:grpSp>
          <p:nvGrpSpPr>
            <p:cNvPr id="17" name="组合 3">
              <a:extLst>
                <a:ext uri="{FF2B5EF4-FFF2-40B4-BE49-F238E27FC236}">
                  <a16:creationId xmlns:a16="http://schemas.microsoft.com/office/drawing/2014/main" id="{000616BF-22E9-4C03-9648-3015ED4CE3B1}"/>
                </a:ext>
              </a:extLst>
            </p:cNvPr>
            <p:cNvGrpSpPr/>
            <p:nvPr/>
          </p:nvGrpSpPr>
          <p:grpSpPr>
            <a:xfrm>
              <a:off x="3142531" y="1483360"/>
              <a:ext cx="994855" cy="755934"/>
              <a:chOff x="3142531" y="1483360"/>
              <a:chExt cx="994855" cy="755934"/>
            </a:xfrm>
          </p:grpSpPr>
          <p:sp>
            <p:nvSpPr>
              <p:cNvPr id="18" name="文本框 4">
                <a:extLst>
                  <a:ext uri="{FF2B5EF4-FFF2-40B4-BE49-F238E27FC236}">
                    <a16:creationId xmlns:a16="http://schemas.microsoft.com/office/drawing/2014/main" id="{34A8F304-78F8-4A9C-A5B2-5995945C095C}"/>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2</a:t>
                </a:r>
              </a:p>
            </p:txBody>
          </p:sp>
          <p:sp>
            <p:nvSpPr>
              <p:cNvPr id="19" name="矩形 5">
                <a:extLst>
                  <a:ext uri="{FF2B5EF4-FFF2-40B4-BE49-F238E27FC236}">
                    <a16:creationId xmlns:a16="http://schemas.microsoft.com/office/drawing/2014/main" id="{F11B2A42-41D4-4749-A1DF-0550B7A5A49D}"/>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0" name="组合 1">
            <a:extLst>
              <a:ext uri="{FF2B5EF4-FFF2-40B4-BE49-F238E27FC236}">
                <a16:creationId xmlns:a16="http://schemas.microsoft.com/office/drawing/2014/main" id="{2EB71339-704D-4790-9801-C3E7FDC58A8D}"/>
              </a:ext>
            </a:extLst>
          </p:cNvPr>
          <p:cNvGrpSpPr/>
          <p:nvPr/>
        </p:nvGrpSpPr>
        <p:grpSpPr>
          <a:xfrm>
            <a:off x="5449773" y="3601132"/>
            <a:ext cx="3722915" cy="755934"/>
            <a:chOff x="3142531" y="1483360"/>
            <a:chExt cx="3722915" cy="755934"/>
          </a:xfrm>
        </p:grpSpPr>
        <p:sp>
          <p:nvSpPr>
            <p:cNvPr id="21" name="文本框 2">
              <a:extLst>
                <a:ext uri="{FF2B5EF4-FFF2-40B4-BE49-F238E27FC236}">
                  <a16:creationId xmlns:a16="http://schemas.microsoft.com/office/drawing/2014/main" id="{926E7D93-DFE4-4FE6-A287-4385CCF7AED5}"/>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solidFill>
                    <a:schemeClr val="bg1">
                      <a:lumMod val="65000"/>
                    </a:schemeClr>
                  </a:solidFill>
                </a:rPr>
                <a:t>产出思路</a:t>
              </a:r>
              <a:endParaRPr lang="en-US" altLang="zh-CN" sz="2800" b="1" dirty="0">
                <a:solidFill>
                  <a:schemeClr val="bg1">
                    <a:lumMod val="65000"/>
                  </a:schemeClr>
                </a:solidFill>
              </a:endParaRPr>
            </a:p>
          </p:txBody>
        </p:sp>
        <p:grpSp>
          <p:nvGrpSpPr>
            <p:cNvPr id="22" name="组合 3">
              <a:extLst>
                <a:ext uri="{FF2B5EF4-FFF2-40B4-BE49-F238E27FC236}">
                  <a16:creationId xmlns:a16="http://schemas.microsoft.com/office/drawing/2014/main" id="{085026EF-9464-4688-AB7F-E9A3E9E3D64E}"/>
                </a:ext>
              </a:extLst>
            </p:cNvPr>
            <p:cNvGrpSpPr/>
            <p:nvPr/>
          </p:nvGrpSpPr>
          <p:grpSpPr>
            <a:xfrm>
              <a:off x="3142531" y="1483360"/>
              <a:ext cx="994855" cy="755934"/>
              <a:chOff x="3142531" y="1483360"/>
              <a:chExt cx="994855" cy="755934"/>
            </a:xfrm>
          </p:grpSpPr>
          <p:sp>
            <p:nvSpPr>
              <p:cNvPr id="24" name="文本框 4">
                <a:extLst>
                  <a:ext uri="{FF2B5EF4-FFF2-40B4-BE49-F238E27FC236}">
                    <a16:creationId xmlns:a16="http://schemas.microsoft.com/office/drawing/2014/main" id="{9696CA4A-95D1-4F2A-9DF0-A1B5BF5E5442}"/>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3</a:t>
                </a:r>
              </a:p>
            </p:txBody>
          </p:sp>
          <p:sp>
            <p:nvSpPr>
              <p:cNvPr id="25" name="矩形 5">
                <a:extLst>
                  <a:ext uri="{FF2B5EF4-FFF2-40B4-BE49-F238E27FC236}">
                    <a16:creationId xmlns:a16="http://schemas.microsoft.com/office/drawing/2014/main" id="{D8EA0C65-B920-4319-9B30-E7BFE385D415}"/>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6" name="组合 1">
            <a:extLst>
              <a:ext uri="{FF2B5EF4-FFF2-40B4-BE49-F238E27FC236}">
                <a16:creationId xmlns:a16="http://schemas.microsoft.com/office/drawing/2014/main" id="{367E3DCB-1A27-4A5B-979B-62A7CE245E4E}"/>
              </a:ext>
            </a:extLst>
          </p:cNvPr>
          <p:cNvGrpSpPr/>
          <p:nvPr/>
        </p:nvGrpSpPr>
        <p:grpSpPr>
          <a:xfrm>
            <a:off x="5449773" y="4859235"/>
            <a:ext cx="3722915" cy="755934"/>
            <a:chOff x="3142531" y="1483360"/>
            <a:chExt cx="3722915" cy="755934"/>
          </a:xfrm>
        </p:grpSpPr>
        <p:sp>
          <p:nvSpPr>
            <p:cNvPr id="27" name="文本框 2">
              <a:extLst>
                <a:ext uri="{FF2B5EF4-FFF2-40B4-BE49-F238E27FC236}">
                  <a16:creationId xmlns:a16="http://schemas.microsoft.com/office/drawing/2014/main" id="{A1C1A1B6-6077-4A36-BF8F-BD7DCFF9D903}"/>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项目计划</a:t>
              </a:r>
              <a:endParaRPr lang="en-US" altLang="zh-CN" sz="2800" b="1" dirty="0">
                <a:latin typeface="微软雅黑" panose="020B0503020204020204" pitchFamily="34" charset="-122"/>
                <a:ea typeface="微软雅黑" panose="020B0503020204020204" pitchFamily="34" charset="-122"/>
              </a:endParaRPr>
            </a:p>
          </p:txBody>
        </p:sp>
        <p:grpSp>
          <p:nvGrpSpPr>
            <p:cNvPr id="28" name="组合 3">
              <a:extLst>
                <a:ext uri="{FF2B5EF4-FFF2-40B4-BE49-F238E27FC236}">
                  <a16:creationId xmlns:a16="http://schemas.microsoft.com/office/drawing/2014/main" id="{820DBF4C-BA20-4FE8-B38C-613F4544FD48}"/>
                </a:ext>
              </a:extLst>
            </p:cNvPr>
            <p:cNvGrpSpPr/>
            <p:nvPr/>
          </p:nvGrpSpPr>
          <p:grpSpPr>
            <a:xfrm>
              <a:off x="3142531" y="1483360"/>
              <a:ext cx="994855" cy="755934"/>
              <a:chOff x="3142531" y="1483360"/>
              <a:chExt cx="994855" cy="755934"/>
            </a:xfrm>
          </p:grpSpPr>
          <p:sp>
            <p:nvSpPr>
              <p:cNvPr id="29" name="文本框 4">
                <a:extLst>
                  <a:ext uri="{FF2B5EF4-FFF2-40B4-BE49-F238E27FC236}">
                    <a16:creationId xmlns:a16="http://schemas.microsoft.com/office/drawing/2014/main" id="{D3C944E0-CA3E-407E-99BD-93C0A3A1540D}"/>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4</a:t>
                </a:r>
              </a:p>
            </p:txBody>
          </p:sp>
          <p:sp>
            <p:nvSpPr>
              <p:cNvPr id="30" name="矩形 5">
                <a:extLst>
                  <a:ext uri="{FF2B5EF4-FFF2-40B4-BE49-F238E27FC236}">
                    <a16:creationId xmlns:a16="http://schemas.microsoft.com/office/drawing/2014/main" id="{ECC740CE-FDDD-4F59-B1B0-3D94C2738039}"/>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2958743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a:extLst>
              <a:ext uri="{FF2B5EF4-FFF2-40B4-BE49-F238E27FC236}">
                <a16:creationId xmlns:a16="http://schemas.microsoft.com/office/drawing/2014/main" id="{7CB25B31-EF6E-403E-94A1-C9FDA8F1820E}"/>
              </a:ext>
            </a:extLst>
          </p:cNvPr>
          <p:cNvSpPr txBox="1">
            <a:spLocks/>
          </p:cNvSpPr>
          <p:nvPr/>
        </p:nvSpPr>
        <p:spPr>
          <a:xfrm>
            <a:off x="774138" y="328713"/>
            <a:ext cx="812565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latin typeface="Times New Roman"/>
                <a:ea typeface="微软雅黑"/>
                <a:cs typeface=""/>
              </a:rPr>
              <a:t>项目计划</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graphicFrame>
        <p:nvGraphicFramePr>
          <p:cNvPr id="4" name="表格 4">
            <a:extLst>
              <a:ext uri="{FF2B5EF4-FFF2-40B4-BE49-F238E27FC236}">
                <a16:creationId xmlns:a16="http://schemas.microsoft.com/office/drawing/2014/main" id="{63CA8120-5A55-DC4C-AA08-4222D26E1EDA}"/>
              </a:ext>
            </a:extLst>
          </p:cNvPr>
          <p:cNvGraphicFramePr>
            <a:graphicFrameLocks noGrp="1"/>
          </p:cNvGraphicFramePr>
          <p:nvPr>
            <p:extLst>
              <p:ext uri="{D42A27DB-BD31-4B8C-83A1-F6EECF244321}">
                <p14:modId xmlns:p14="http://schemas.microsoft.com/office/powerpoint/2010/main" val="294963227"/>
              </p:ext>
            </p:extLst>
          </p:nvPr>
        </p:nvGraphicFramePr>
        <p:xfrm>
          <a:off x="1495973" y="1682750"/>
          <a:ext cx="9871274" cy="3857438"/>
        </p:xfrm>
        <a:graphic>
          <a:graphicData uri="http://schemas.openxmlformats.org/drawingml/2006/table">
            <a:tbl>
              <a:tblPr firstRow="1" bandRow="1">
                <a:tableStyleId>{073A0DAA-6AF3-43AB-8588-CEC1D06C72B9}</a:tableStyleId>
              </a:tblPr>
              <a:tblGrid>
                <a:gridCol w="3238458">
                  <a:extLst>
                    <a:ext uri="{9D8B030D-6E8A-4147-A177-3AD203B41FA5}">
                      <a16:colId xmlns:a16="http://schemas.microsoft.com/office/drawing/2014/main" val="4093282907"/>
                    </a:ext>
                  </a:extLst>
                </a:gridCol>
                <a:gridCol w="6632816">
                  <a:extLst>
                    <a:ext uri="{9D8B030D-6E8A-4147-A177-3AD203B41FA5}">
                      <a16:colId xmlns:a16="http://schemas.microsoft.com/office/drawing/2014/main" val="1452704239"/>
                    </a:ext>
                  </a:extLst>
                </a:gridCol>
              </a:tblGrid>
              <a:tr h="498751">
                <a:tc>
                  <a:txBody>
                    <a:bodyPr/>
                    <a:lstStyle/>
                    <a:p>
                      <a:r>
                        <a:rPr lang="zh-CN" altLang="en-US"/>
                        <a:t>时间节点</a:t>
                      </a:r>
                      <a:endParaRPr lang="zh-CN" altLang="en-US" dirty="0"/>
                    </a:p>
                  </a:txBody>
                  <a:tcPr/>
                </a:tc>
                <a:tc>
                  <a:txBody>
                    <a:bodyPr/>
                    <a:lstStyle/>
                    <a:p>
                      <a:r>
                        <a:rPr lang="zh-CN" altLang="en-US"/>
                        <a:t>成果产出</a:t>
                      </a:r>
                      <a:endParaRPr lang="zh-CN" altLang="en-US" dirty="0"/>
                    </a:p>
                  </a:txBody>
                  <a:tcPr/>
                </a:tc>
                <a:extLst>
                  <a:ext uri="{0D108BD9-81ED-4DB2-BD59-A6C34878D82A}">
                    <a16:rowId xmlns:a16="http://schemas.microsoft.com/office/drawing/2014/main" val="4048377675"/>
                  </a:ext>
                </a:extLst>
              </a:tr>
              <a:tr h="1771627">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12</a:t>
                      </a:r>
                      <a:r>
                        <a:rPr lang="zh-CN" altLang="en-US" b="1" dirty="0">
                          <a:solidFill>
                            <a:schemeClr val="tx1"/>
                          </a:solidFill>
                        </a:rPr>
                        <a:t>月～</a:t>
                      </a:r>
                      <a:r>
                        <a:rPr lang="en-US" altLang="zh-CN" b="1" dirty="0">
                          <a:solidFill>
                            <a:schemeClr val="tx1"/>
                          </a:solidFill>
                        </a:rPr>
                        <a:t>2</a:t>
                      </a:r>
                      <a:r>
                        <a:rPr lang="zh-CN" altLang="en-US" b="1" dirty="0">
                          <a:solidFill>
                            <a:schemeClr val="tx1"/>
                          </a:solidFill>
                        </a:rPr>
                        <a:t>月</a:t>
                      </a: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zh-CN" sz="1800" b="0" kern="1200" dirty="0">
                          <a:solidFill>
                            <a:schemeClr val="tx1"/>
                          </a:solidFill>
                          <a:latin typeface="+mn-lt"/>
                          <a:ea typeface="+mn-ea"/>
                          <a:cs typeface="+mn-cs"/>
                        </a:rPr>
                        <a:t>自定义</a:t>
                      </a:r>
                      <a:r>
                        <a:rPr lang="en-US" altLang="zh-CN" sz="1800" b="0" kern="1200" dirty="0">
                          <a:solidFill>
                            <a:schemeClr val="tx1"/>
                          </a:solidFill>
                          <a:latin typeface="+mn-lt"/>
                          <a:ea typeface="+mn-ea"/>
                          <a:cs typeface="+mn-cs"/>
                        </a:rPr>
                        <a:t>Kubernetes operator</a:t>
                      </a:r>
                      <a:r>
                        <a:rPr lang="zh-CN" altLang="zh-CN" sz="1800" b="0" kern="1200" dirty="0">
                          <a:solidFill>
                            <a:schemeClr val="tx1"/>
                          </a:solidFill>
                          <a:latin typeface="+mn-lt"/>
                          <a:ea typeface="+mn-ea"/>
                          <a:cs typeface="+mn-cs"/>
                        </a:rPr>
                        <a:t>注册</a:t>
                      </a:r>
                      <a:r>
                        <a:rPr lang="en-US" altLang="zh-CN" sz="1800" b="0" kern="1200" dirty="0">
                          <a:solidFill>
                            <a:schemeClr val="tx1"/>
                          </a:solidFill>
                          <a:latin typeface="+mn-lt"/>
                          <a:ea typeface="+mn-ea"/>
                          <a:cs typeface="+mn-cs"/>
                        </a:rPr>
                        <a:t>Hyperledger Fabric CRD,</a:t>
                      </a:r>
                      <a:r>
                        <a:rPr lang="zh-CN" altLang="zh-CN" sz="1800" b="0" kern="1200" dirty="0">
                          <a:solidFill>
                            <a:schemeClr val="tx1"/>
                          </a:solidFill>
                          <a:latin typeface="+mn-lt"/>
                          <a:ea typeface="+mn-ea"/>
                          <a:cs typeface="+mn-cs"/>
                        </a:rPr>
                        <a:t>配套实现</a:t>
                      </a:r>
                      <a:r>
                        <a:rPr lang="en-US" altLang="zh-CN" sz="1800" b="0" kern="1200" dirty="0">
                          <a:solidFill>
                            <a:schemeClr val="tx1"/>
                          </a:solidFill>
                          <a:latin typeface="+mn-lt"/>
                          <a:ea typeface="+mn-ea"/>
                          <a:cs typeface="+mn-cs"/>
                        </a:rPr>
                        <a:t>Controller,</a:t>
                      </a:r>
                      <a:r>
                        <a:rPr lang="zh-CN" altLang="zh-CN" sz="1800" b="0" kern="1200" dirty="0">
                          <a:solidFill>
                            <a:schemeClr val="tx1"/>
                          </a:solidFill>
                          <a:latin typeface="+mn-lt"/>
                          <a:ea typeface="+mn-ea"/>
                          <a:cs typeface="+mn-cs"/>
                        </a:rPr>
                        <a:t>通过</a:t>
                      </a:r>
                      <a:r>
                        <a:rPr lang="en-US" altLang="zh-CN" sz="1800" b="0" kern="1200" dirty="0" err="1">
                          <a:solidFill>
                            <a:schemeClr val="tx1"/>
                          </a:solidFill>
                          <a:latin typeface="+mn-lt"/>
                          <a:ea typeface="+mn-ea"/>
                          <a:cs typeface="+mn-cs"/>
                        </a:rPr>
                        <a:t>ApiServer</a:t>
                      </a:r>
                      <a:r>
                        <a:rPr lang="zh-CN" altLang="zh-CN" sz="1800" b="0" kern="1200" dirty="0">
                          <a:solidFill>
                            <a:schemeClr val="tx1"/>
                          </a:solidFill>
                          <a:latin typeface="+mn-lt"/>
                          <a:ea typeface="+mn-ea"/>
                          <a:cs typeface="+mn-cs"/>
                        </a:rPr>
                        <a:t>监听</a:t>
                      </a:r>
                      <a:r>
                        <a:rPr lang="en-US" altLang="zh-CN" sz="1800" b="0" kern="1200" dirty="0">
                          <a:solidFill>
                            <a:schemeClr val="tx1"/>
                          </a:solidFill>
                          <a:latin typeface="+mn-lt"/>
                          <a:ea typeface="+mn-ea"/>
                          <a:cs typeface="+mn-cs"/>
                        </a:rPr>
                        <a:t>CRD</a:t>
                      </a:r>
                      <a:r>
                        <a:rPr lang="zh-CN" altLang="zh-CN" sz="1800" b="0" kern="1200" dirty="0">
                          <a:solidFill>
                            <a:schemeClr val="tx1"/>
                          </a:solidFill>
                          <a:latin typeface="+mn-lt"/>
                          <a:ea typeface="+mn-ea"/>
                          <a:cs typeface="+mn-cs"/>
                        </a:rPr>
                        <a:t>资源对象事件</a:t>
                      </a:r>
                      <a:r>
                        <a:rPr lang="zh-CN" altLang="en-US" sz="1800" b="0" kern="1200" dirty="0">
                          <a:solidFill>
                            <a:schemeClr val="tx1"/>
                          </a:solidFill>
                          <a:latin typeface="+mn-lt"/>
                          <a:ea typeface="+mn-ea"/>
                          <a:cs typeface="+mn-cs"/>
                        </a:rPr>
                        <a:t>，目前静态网络组件部分已经完成</a:t>
                      </a:r>
                    </a:p>
                  </a:txBody>
                  <a:tcPr/>
                </a:tc>
                <a:extLst>
                  <a:ext uri="{0D108BD9-81ED-4DB2-BD59-A6C34878D82A}">
                    <a16:rowId xmlns:a16="http://schemas.microsoft.com/office/drawing/2014/main" val="3416786924"/>
                  </a:ext>
                </a:extLst>
              </a:tr>
              <a:tr h="158706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2</a:t>
                      </a:r>
                      <a:r>
                        <a:rPr lang="zh-CN" altLang="en-US" b="1" dirty="0">
                          <a:solidFill>
                            <a:schemeClr val="tx1"/>
                          </a:solidFill>
                        </a:rPr>
                        <a:t>月后</a:t>
                      </a:r>
                    </a:p>
                  </a:txBody>
                  <a:tcPr/>
                </a:tc>
                <a:tc>
                  <a:txBody>
                    <a:bodyPr/>
                    <a:lstStyle/>
                    <a:p>
                      <a:r>
                        <a:rPr lang="zh-CN" altLang="en-US" dirty="0"/>
                        <a:t>论文</a:t>
                      </a:r>
                      <a:endParaRPr lang="en-US" altLang="zh-CN" dirty="0"/>
                    </a:p>
                    <a:p>
                      <a:r>
                        <a:rPr lang="en-US" altLang="zh-CN" sz="1800" dirty="0">
                          <a:solidFill>
                            <a:schemeClr val="tx1"/>
                          </a:solidFill>
                        </a:rPr>
                        <a:t>1</a:t>
                      </a:r>
                      <a:r>
                        <a:rPr lang="zh-CN" altLang="en-US" sz="1800" dirty="0">
                          <a:solidFill>
                            <a:schemeClr val="tx1"/>
                          </a:solidFill>
                        </a:rPr>
                        <a:t>、提出云和区块链一体化的有效</a:t>
                      </a:r>
                      <a:r>
                        <a:rPr lang="zh-CN" altLang="en-US" sz="1800" b="1" dirty="0">
                          <a:solidFill>
                            <a:schemeClr val="tx1"/>
                          </a:solidFill>
                        </a:rPr>
                        <a:t>服务模型</a:t>
                      </a:r>
                      <a:endParaRPr lang="en-US" altLang="zh-CN" sz="1800" b="1" dirty="0">
                        <a:solidFill>
                          <a:schemeClr val="tx1"/>
                        </a:solidFill>
                      </a:endParaRPr>
                    </a:p>
                    <a:p>
                      <a:r>
                        <a:rPr lang="en-US" altLang="zh-CN" sz="1800" dirty="0">
                          <a:solidFill>
                            <a:schemeClr val="tx1"/>
                          </a:solidFill>
                        </a:rPr>
                        <a:t>2</a:t>
                      </a:r>
                      <a:r>
                        <a:rPr lang="zh-CN" altLang="en-US" sz="1800" dirty="0">
                          <a:solidFill>
                            <a:schemeClr val="tx1"/>
                          </a:solidFill>
                        </a:rPr>
                        <a:t>、构建原型平台</a:t>
                      </a:r>
                      <a:endParaRPr lang="en-US" altLang="zh-CN" sz="1800" dirty="0">
                        <a:solidFill>
                          <a:schemeClr val="tx1"/>
                        </a:solidFill>
                      </a:endParaRPr>
                    </a:p>
                    <a:p>
                      <a:r>
                        <a:rPr lang="en-US" altLang="zh-CN" sz="1800" dirty="0">
                          <a:solidFill>
                            <a:schemeClr val="tx1"/>
                          </a:solidFill>
                        </a:rPr>
                        <a:t>3</a:t>
                      </a:r>
                      <a:r>
                        <a:rPr lang="zh-CN" altLang="en-US" sz="1800" dirty="0">
                          <a:solidFill>
                            <a:schemeClr val="tx1"/>
                          </a:solidFill>
                        </a:rPr>
                        <a:t>、与</a:t>
                      </a:r>
                      <a:r>
                        <a:rPr lang="en-US" altLang="zh-CN" b="0" dirty="0">
                          <a:latin typeface="微软雅黑" panose="020B0503020204020204" pitchFamily="34" charset="-122"/>
                          <a:ea typeface="微软雅黑" panose="020B0503020204020204" pitchFamily="34" charset="-122"/>
                        </a:rPr>
                        <a:t>Blockchain Automation Framework</a:t>
                      </a:r>
                      <a:r>
                        <a:rPr lang="zh-CN" altLang="en-US" b="0" dirty="0">
                          <a:latin typeface="微软雅黑" panose="020B0503020204020204" pitchFamily="34" charset="-122"/>
                          <a:ea typeface="微软雅黑" panose="020B0503020204020204" pitchFamily="34" charset="-122"/>
                        </a:rPr>
                        <a:t>的性能对比</a:t>
                      </a:r>
                      <a:endParaRPr lang="en-US" altLang="zh-CN"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842987969"/>
                  </a:ext>
                </a:extLst>
              </a:tr>
            </a:tbl>
          </a:graphicData>
        </a:graphic>
      </p:graphicFrame>
    </p:spTree>
    <p:extLst>
      <p:ext uri="{BB962C8B-B14F-4D97-AF65-F5344CB8AC3E}">
        <p14:creationId xmlns:p14="http://schemas.microsoft.com/office/powerpoint/2010/main" val="3711547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196464" y="1615714"/>
            <a:ext cx="775136" cy="419602"/>
          </a:xfrm>
          <a:prstGeom prst="rect">
            <a:avLst/>
          </a:prstGeom>
        </p:spPr>
        <p:txBody>
          <a:bodyPr wrap="square">
            <a:spAutoFit/>
          </a:bodyPr>
          <a:lstStyle/>
          <a:p>
            <a:pPr defTabSz="914354">
              <a:defRPr/>
            </a:pPr>
            <a:r>
              <a:rPr lang="en-US" altLang="zh-CN" sz="133" kern="0" dirty="0">
                <a:solidFill>
                  <a:sysClr val="window" lastClr="FFFFFF"/>
                </a:solidFill>
              </a:rPr>
              <a:t>PPT</a:t>
            </a:r>
            <a:r>
              <a:rPr lang="zh-CN" altLang="en-US" sz="133" kern="0" dirty="0">
                <a:solidFill>
                  <a:sysClr val="window" lastClr="FFFFFF"/>
                </a:solidFill>
              </a:rPr>
              <a:t>模板下载：</a:t>
            </a:r>
            <a:r>
              <a:rPr lang="en-US" altLang="zh-CN" sz="133" kern="0" dirty="0">
                <a:solidFill>
                  <a:sysClr val="window" lastClr="FFFFFF"/>
                </a:solidFill>
              </a:rPr>
              <a:t>www.1ppt.com/moban/     </a:t>
            </a:r>
            <a:r>
              <a:rPr lang="zh-CN" altLang="en-US" sz="133" kern="0" dirty="0">
                <a:solidFill>
                  <a:sysClr val="window" lastClr="FFFFFF"/>
                </a:solidFill>
              </a:rPr>
              <a:t>行业</a:t>
            </a:r>
            <a:r>
              <a:rPr lang="en-US" altLang="zh-CN" sz="133" kern="0" dirty="0">
                <a:solidFill>
                  <a:sysClr val="window" lastClr="FFFFFF"/>
                </a:solidFill>
              </a:rPr>
              <a:t>PPT</a:t>
            </a:r>
            <a:r>
              <a:rPr lang="zh-CN" altLang="en-US" sz="133" kern="0" dirty="0">
                <a:solidFill>
                  <a:sysClr val="window" lastClr="FFFFFF"/>
                </a:solidFill>
              </a:rPr>
              <a:t>模板：</a:t>
            </a:r>
            <a:r>
              <a:rPr lang="en-US" altLang="zh-CN" sz="133" kern="0" dirty="0">
                <a:solidFill>
                  <a:sysClr val="window" lastClr="FFFFFF"/>
                </a:solidFill>
              </a:rPr>
              <a:t>www.1ppt.com/hangye/ </a:t>
            </a:r>
          </a:p>
          <a:p>
            <a:pPr defTabSz="914354">
              <a:defRPr/>
            </a:pPr>
            <a:r>
              <a:rPr lang="zh-CN" altLang="en-US" sz="133" kern="0" dirty="0">
                <a:solidFill>
                  <a:sysClr val="window" lastClr="FFFFFF"/>
                </a:solidFill>
              </a:rPr>
              <a:t>节日</a:t>
            </a:r>
            <a:r>
              <a:rPr lang="en-US" altLang="zh-CN" sz="133" kern="0" dirty="0">
                <a:solidFill>
                  <a:sysClr val="window" lastClr="FFFFFF"/>
                </a:solidFill>
              </a:rPr>
              <a:t>PPT</a:t>
            </a:r>
            <a:r>
              <a:rPr lang="zh-CN" altLang="en-US" sz="133" kern="0" dirty="0">
                <a:solidFill>
                  <a:sysClr val="window" lastClr="FFFFFF"/>
                </a:solidFill>
              </a:rPr>
              <a:t>模板：</a:t>
            </a:r>
            <a:r>
              <a:rPr lang="en-US" altLang="zh-CN" sz="133" kern="0" dirty="0">
                <a:solidFill>
                  <a:sysClr val="window" lastClr="FFFFFF"/>
                </a:solidFill>
              </a:rPr>
              <a:t>www.1ppt.com/jieri/           PPT</a:t>
            </a:r>
            <a:r>
              <a:rPr lang="zh-CN" altLang="en-US" sz="133" kern="0" dirty="0">
                <a:solidFill>
                  <a:sysClr val="window" lastClr="FFFFFF"/>
                </a:solidFill>
              </a:rPr>
              <a:t>素材下载：</a:t>
            </a:r>
            <a:r>
              <a:rPr lang="en-US" altLang="zh-CN" sz="133" kern="0" dirty="0">
                <a:solidFill>
                  <a:sysClr val="window" lastClr="FFFFFF"/>
                </a:solidFill>
              </a:rPr>
              <a:t>www.1ppt.com/sucai/</a:t>
            </a:r>
          </a:p>
          <a:p>
            <a:pPr defTabSz="914354">
              <a:defRPr/>
            </a:pPr>
            <a:r>
              <a:rPr lang="en-US" altLang="zh-CN" sz="133" kern="0" dirty="0">
                <a:solidFill>
                  <a:sysClr val="window" lastClr="FFFFFF"/>
                </a:solidFill>
              </a:rPr>
              <a:t>PPT</a:t>
            </a:r>
            <a:r>
              <a:rPr lang="zh-CN" altLang="en-US" sz="133" kern="0" dirty="0">
                <a:solidFill>
                  <a:sysClr val="window" lastClr="FFFFFF"/>
                </a:solidFill>
              </a:rPr>
              <a:t>背景图片：</a:t>
            </a:r>
            <a:r>
              <a:rPr lang="en-US" altLang="zh-CN" sz="133" kern="0" dirty="0">
                <a:solidFill>
                  <a:sysClr val="window" lastClr="FFFFFF"/>
                </a:solidFill>
              </a:rPr>
              <a:t>www.1ppt.com/beijing/      PPT</a:t>
            </a:r>
            <a:r>
              <a:rPr lang="zh-CN" altLang="en-US" sz="133" kern="0" dirty="0">
                <a:solidFill>
                  <a:sysClr val="window" lastClr="FFFFFF"/>
                </a:solidFill>
              </a:rPr>
              <a:t>图表下载：</a:t>
            </a:r>
            <a:r>
              <a:rPr lang="en-US" altLang="zh-CN" sz="133" kern="0" dirty="0">
                <a:solidFill>
                  <a:sysClr val="window" lastClr="FFFFFF"/>
                </a:solidFill>
              </a:rPr>
              <a:t>www.1ppt.com/tubiao/      </a:t>
            </a:r>
          </a:p>
          <a:p>
            <a:pPr defTabSz="914354">
              <a:defRPr/>
            </a:pPr>
            <a:r>
              <a:rPr lang="zh-CN" altLang="en-US" sz="133" kern="0" dirty="0">
                <a:solidFill>
                  <a:sysClr val="window" lastClr="FFFFFF"/>
                </a:solidFill>
              </a:rPr>
              <a:t>优秀</a:t>
            </a:r>
            <a:r>
              <a:rPr lang="en-US" altLang="zh-CN" sz="133" kern="0" dirty="0">
                <a:solidFill>
                  <a:sysClr val="window" lastClr="FFFFFF"/>
                </a:solidFill>
              </a:rPr>
              <a:t>PPT</a:t>
            </a:r>
            <a:r>
              <a:rPr lang="zh-CN" altLang="en-US" sz="133" kern="0" dirty="0">
                <a:solidFill>
                  <a:sysClr val="window" lastClr="FFFFFF"/>
                </a:solidFill>
              </a:rPr>
              <a:t>下载：</a:t>
            </a:r>
            <a:r>
              <a:rPr lang="en-US" altLang="zh-CN" sz="133" kern="0" dirty="0">
                <a:solidFill>
                  <a:sysClr val="window" lastClr="FFFFFF"/>
                </a:solidFill>
              </a:rPr>
              <a:t>www.1ppt.com/xiazai/        PPT</a:t>
            </a:r>
            <a:r>
              <a:rPr lang="zh-CN" altLang="en-US" sz="133" kern="0" dirty="0">
                <a:solidFill>
                  <a:sysClr val="window" lastClr="FFFFFF"/>
                </a:solidFill>
              </a:rPr>
              <a:t>教程： </a:t>
            </a:r>
            <a:r>
              <a:rPr lang="en-US" altLang="zh-CN" sz="133" kern="0" dirty="0">
                <a:solidFill>
                  <a:sysClr val="window" lastClr="FFFFFF"/>
                </a:solidFill>
              </a:rPr>
              <a:t>www.1ppt.com/powerpoint/      </a:t>
            </a:r>
          </a:p>
          <a:p>
            <a:pPr defTabSz="914354">
              <a:defRPr/>
            </a:pPr>
            <a:r>
              <a:rPr lang="en-US" altLang="zh-CN" sz="133" kern="0" dirty="0">
                <a:solidFill>
                  <a:sysClr val="window" lastClr="FFFFFF"/>
                </a:solidFill>
              </a:rPr>
              <a:t>Word</a:t>
            </a:r>
            <a:r>
              <a:rPr lang="zh-CN" altLang="en-US" sz="133" kern="0" dirty="0">
                <a:solidFill>
                  <a:sysClr val="window" lastClr="FFFFFF"/>
                </a:solidFill>
              </a:rPr>
              <a:t>教程： </a:t>
            </a:r>
            <a:r>
              <a:rPr lang="en-US" altLang="zh-CN" sz="133" kern="0" dirty="0">
                <a:solidFill>
                  <a:sysClr val="window" lastClr="FFFFFF"/>
                </a:solidFill>
              </a:rPr>
              <a:t>www.1ppt.com/word/              Excel</a:t>
            </a:r>
            <a:r>
              <a:rPr lang="zh-CN" altLang="en-US" sz="133" kern="0" dirty="0">
                <a:solidFill>
                  <a:sysClr val="window" lastClr="FFFFFF"/>
                </a:solidFill>
              </a:rPr>
              <a:t>教程：</a:t>
            </a:r>
            <a:r>
              <a:rPr lang="en-US" altLang="zh-CN" sz="133" kern="0" dirty="0">
                <a:solidFill>
                  <a:sysClr val="window" lastClr="FFFFFF"/>
                </a:solidFill>
              </a:rPr>
              <a:t>www.1ppt.com/excel/  </a:t>
            </a:r>
          </a:p>
          <a:p>
            <a:pPr defTabSz="914354">
              <a:defRPr/>
            </a:pPr>
            <a:r>
              <a:rPr lang="zh-CN" altLang="en-US" sz="133" kern="0" dirty="0">
                <a:solidFill>
                  <a:sysClr val="window" lastClr="FFFFFF"/>
                </a:solidFill>
              </a:rPr>
              <a:t>资料下载：</a:t>
            </a:r>
            <a:r>
              <a:rPr lang="en-US" altLang="zh-CN" sz="133" kern="0" dirty="0">
                <a:solidFill>
                  <a:sysClr val="window" lastClr="FFFFFF"/>
                </a:solidFill>
              </a:rPr>
              <a:t>www.1ppt.com/ziliao/                PPT</a:t>
            </a:r>
            <a:r>
              <a:rPr lang="zh-CN" altLang="en-US" sz="133" kern="0" dirty="0">
                <a:solidFill>
                  <a:sysClr val="window" lastClr="FFFFFF"/>
                </a:solidFill>
              </a:rPr>
              <a:t>课件下载：</a:t>
            </a:r>
            <a:r>
              <a:rPr lang="en-US" altLang="zh-CN" sz="133" kern="0" dirty="0">
                <a:solidFill>
                  <a:sysClr val="window" lastClr="FFFFFF"/>
                </a:solidFill>
              </a:rPr>
              <a:t>www.1ppt.com/kejian/ </a:t>
            </a:r>
          </a:p>
          <a:p>
            <a:pPr defTabSz="914354">
              <a:defRPr/>
            </a:pPr>
            <a:r>
              <a:rPr lang="zh-CN" altLang="en-US" sz="133" kern="0" dirty="0">
                <a:solidFill>
                  <a:sysClr val="window" lastClr="FFFFFF"/>
                </a:solidFill>
              </a:rPr>
              <a:t>范文下载：</a:t>
            </a:r>
            <a:r>
              <a:rPr lang="en-US" altLang="zh-CN" sz="133" kern="0" dirty="0">
                <a:solidFill>
                  <a:sysClr val="window" lastClr="FFFFFF"/>
                </a:solidFill>
              </a:rPr>
              <a:t>www.1ppt.com/fanwen/             </a:t>
            </a:r>
            <a:r>
              <a:rPr lang="zh-CN" altLang="en-US" sz="133" kern="0" dirty="0">
                <a:solidFill>
                  <a:sysClr val="window" lastClr="FFFFFF"/>
                </a:solidFill>
              </a:rPr>
              <a:t>试卷下载：</a:t>
            </a:r>
            <a:r>
              <a:rPr lang="en-US" altLang="zh-CN" sz="133" kern="0" dirty="0">
                <a:solidFill>
                  <a:sysClr val="window" lastClr="FFFFFF"/>
                </a:solidFill>
              </a:rPr>
              <a:t>www.1ppt.com/shiti/  </a:t>
            </a:r>
          </a:p>
          <a:p>
            <a:pPr defTabSz="914354">
              <a:defRPr/>
            </a:pPr>
            <a:r>
              <a:rPr lang="zh-CN" altLang="en-US" sz="133" kern="0" dirty="0">
                <a:solidFill>
                  <a:sysClr val="window" lastClr="FFFFFF"/>
                </a:solidFill>
              </a:rPr>
              <a:t>教案下载：</a:t>
            </a:r>
            <a:r>
              <a:rPr lang="en-US" altLang="zh-CN" sz="133" kern="0" dirty="0">
                <a:solidFill>
                  <a:sysClr val="window" lastClr="FFFFFF"/>
                </a:solidFill>
              </a:rPr>
              <a:t>www.1ppt.com/jiaoan/        PPT</a:t>
            </a:r>
            <a:r>
              <a:rPr lang="zh-CN" altLang="en-US" sz="133" kern="0" dirty="0">
                <a:solidFill>
                  <a:sysClr val="window" lastClr="FFFFFF"/>
                </a:solidFill>
              </a:rPr>
              <a:t>论坛：</a:t>
            </a:r>
            <a:r>
              <a:rPr lang="en-US" altLang="zh-CN" sz="133" kern="0" dirty="0">
                <a:solidFill>
                  <a:sysClr val="window" lastClr="FFFFFF"/>
                </a:solidFill>
              </a:rPr>
              <a:t>www.1ppt.cn</a:t>
            </a:r>
          </a:p>
          <a:p>
            <a:pPr defTabSz="914354">
              <a:defRPr/>
            </a:pPr>
            <a:r>
              <a:rPr lang="en-US" altLang="zh-CN" sz="133" kern="0" dirty="0">
                <a:solidFill>
                  <a:sysClr val="window" lastClr="FFFFFF"/>
                </a:solidFill>
              </a:rPr>
              <a:t> </a:t>
            </a:r>
            <a:endParaRPr lang="zh-CN" altLang="en-US" sz="133" kern="0" dirty="0">
              <a:solidFill>
                <a:sysClr val="window" lastClr="FFFFFF"/>
              </a:solidFill>
            </a:endParaRPr>
          </a:p>
        </p:txBody>
      </p:sp>
      <p:sp>
        <p:nvSpPr>
          <p:cNvPr id="6" name="矩形 5"/>
          <p:cNvSpPr/>
          <p:nvPr/>
        </p:nvSpPr>
        <p:spPr>
          <a:xfrm>
            <a:off x="-1" y="0"/>
            <a:ext cx="3216275" cy="6858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023" y="3075057"/>
            <a:ext cx="3225297" cy="707886"/>
          </a:xfrm>
          <a:prstGeom prst="rect">
            <a:avLst/>
          </a:prstGeom>
          <a:noFill/>
        </p:spPr>
        <p:txBody>
          <a:bodyPr wrap="square" rtlCol="0">
            <a:spAutoFit/>
          </a:bodyPr>
          <a:lstStyle/>
          <a:p>
            <a:pPr algn="ctr"/>
            <a:r>
              <a:rPr lang="zh-CN" altLang="en-US" sz="4000" b="1" dirty="0">
                <a:solidFill>
                  <a:schemeClr val="bg1"/>
                </a:solidFill>
                <a:cs typeface="Times New Roman" panose="02020603050405020304" pitchFamily="18" charset="0"/>
              </a:rPr>
              <a:t>目录</a:t>
            </a:r>
          </a:p>
        </p:txBody>
      </p:sp>
      <p:grpSp>
        <p:nvGrpSpPr>
          <p:cNvPr id="23" name="组合 1">
            <a:extLst>
              <a:ext uri="{FF2B5EF4-FFF2-40B4-BE49-F238E27FC236}">
                <a16:creationId xmlns:a16="http://schemas.microsoft.com/office/drawing/2014/main" id="{8BF3EFFE-C3D0-4496-A94A-6A339E6826AB}"/>
              </a:ext>
            </a:extLst>
          </p:cNvPr>
          <p:cNvGrpSpPr/>
          <p:nvPr/>
        </p:nvGrpSpPr>
        <p:grpSpPr>
          <a:xfrm>
            <a:off x="5449773" y="1340485"/>
            <a:ext cx="3722914" cy="755934"/>
            <a:chOff x="3142531" y="1483360"/>
            <a:chExt cx="3722914" cy="755934"/>
          </a:xfrm>
        </p:grpSpPr>
        <p:sp>
          <p:nvSpPr>
            <p:cNvPr id="40" name="文本框 2">
              <a:extLst>
                <a:ext uri="{FF2B5EF4-FFF2-40B4-BE49-F238E27FC236}">
                  <a16:creationId xmlns:a16="http://schemas.microsoft.com/office/drawing/2014/main" id="{F00E9980-2EFD-4218-89EE-F93E8CF94B14}"/>
                </a:ext>
              </a:extLst>
            </p:cNvPr>
            <p:cNvSpPr txBox="1"/>
            <p:nvPr/>
          </p:nvSpPr>
          <p:spPr>
            <a:xfrm>
              <a:off x="4137385" y="1599716"/>
              <a:ext cx="272806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需求背景</a:t>
              </a:r>
              <a:endParaRPr lang="en-US" altLang="zh-CN" sz="2800" b="1" dirty="0">
                <a:latin typeface="微软雅黑" panose="020B0503020204020204" pitchFamily="34" charset="-122"/>
                <a:ea typeface="微软雅黑" panose="020B0503020204020204" pitchFamily="34" charset="-122"/>
              </a:endParaRPr>
            </a:p>
          </p:txBody>
        </p:sp>
        <p:grpSp>
          <p:nvGrpSpPr>
            <p:cNvPr id="41" name="组合 3">
              <a:extLst>
                <a:ext uri="{FF2B5EF4-FFF2-40B4-BE49-F238E27FC236}">
                  <a16:creationId xmlns:a16="http://schemas.microsoft.com/office/drawing/2014/main" id="{3716C50E-1416-45DA-85B8-8876D2D1E389}"/>
                </a:ext>
              </a:extLst>
            </p:cNvPr>
            <p:cNvGrpSpPr/>
            <p:nvPr/>
          </p:nvGrpSpPr>
          <p:grpSpPr>
            <a:xfrm>
              <a:off x="3142531" y="1483360"/>
              <a:ext cx="994855" cy="755934"/>
              <a:chOff x="3142531" y="1483360"/>
              <a:chExt cx="994855" cy="755934"/>
            </a:xfrm>
          </p:grpSpPr>
          <p:sp>
            <p:nvSpPr>
              <p:cNvPr id="42" name="文本框 4">
                <a:extLst>
                  <a:ext uri="{FF2B5EF4-FFF2-40B4-BE49-F238E27FC236}">
                    <a16:creationId xmlns:a16="http://schemas.microsoft.com/office/drawing/2014/main" id="{A18F4DDF-B0D1-4658-936D-D1F3189DE647}"/>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1</a:t>
                </a:r>
              </a:p>
            </p:txBody>
          </p:sp>
          <p:sp>
            <p:nvSpPr>
              <p:cNvPr id="43" name="矩形 5">
                <a:extLst>
                  <a:ext uri="{FF2B5EF4-FFF2-40B4-BE49-F238E27FC236}">
                    <a16:creationId xmlns:a16="http://schemas.microsoft.com/office/drawing/2014/main" id="{DAFF779D-A41F-4A97-9697-818401E8566F}"/>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5" name="组合 1">
            <a:extLst>
              <a:ext uri="{FF2B5EF4-FFF2-40B4-BE49-F238E27FC236}">
                <a16:creationId xmlns:a16="http://schemas.microsoft.com/office/drawing/2014/main" id="{ECD59AC7-42C7-454C-9F92-D7117C95FB29}"/>
              </a:ext>
            </a:extLst>
          </p:cNvPr>
          <p:cNvGrpSpPr/>
          <p:nvPr/>
        </p:nvGrpSpPr>
        <p:grpSpPr>
          <a:xfrm>
            <a:off x="5449773" y="2500935"/>
            <a:ext cx="3722915" cy="755934"/>
            <a:chOff x="3142531" y="1483360"/>
            <a:chExt cx="3722915" cy="755934"/>
          </a:xfrm>
        </p:grpSpPr>
        <p:sp>
          <p:nvSpPr>
            <p:cNvPr id="16" name="文本框 2">
              <a:extLst>
                <a:ext uri="{FF2B5EF4-FFF2-40B4-BE49-F238E27FC236}">
                  <a16:creationId xmlns:a16="http://schemas.microsoft.com/office/drawing/2014/main" id="{A5606A36-80FE-42FF-AA1B-F4084B12036B}"/>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solidFill>
                    <a:schemeClr val="bg1">
                      <a:lumMod val="65000"/>
                    </a:schemeClr>
                  </a:solidFill>
                </a:rPr>
                <a:t>现状调研</a:t>
              </a:r>
              <a:endParaRPr lang="en-US" altLang="zh-CN" sz="2800" b="1" dirty="0">
                <a:solidFill>
                  <a:schemeClr val="bg1">
                    <a:lumMod val="65000"/>
                  </a:schemeClr>
                </a:solidFill>
              </a:endParaRPr>
            </a:p>
          </p:txBody>
        </p:sp>
        <p:grpSp>
          <p:nvGrpSpPr>
            <p:cNvPr id="17" name="组合 3">
              <a:extLst>
                <a:ext uri="{FF2B5EF4-FFF2-40B4-BE49-F238E27FC236}">
                  <a16:creationId xmlns:a16="http://schemas.microsoft.com/office/drawing/2014/main" id="{000616BF-22E9-4C03-9648-3015ED4CE3B1}"/>
                </a:ext>
              </a:extLst>
            </p:cNvPr>
            <p:cNvGrpSpPr/>
            <p:nvPr/>
          </p:nvGrpSpPr>
          <p:grpSpPr>
            <a:xfrm>
              <a:off x="3142531" y="1483360"/>
              <a:ext cx="994855" cy="755934"/>
              <a:chOff x="3142531" y="1483360"/>
              <a:chExt cx="994855" cy="755934"/>
            </a:xfrm>
          </p:grpSpPr>
          <p:sp>
            <p:nvSpPr>
              <p:cNvPr id="18" name="文本框 4">
                <a:extLst>
                  <a:ext uri="{FF2B5EF4-FFF2-40B4-BE49-F238E27FC236}">
                    <a16:creationId xmlns:a16="http://schemas.microsoft.com/office/drawing/2014/main" id="{34A8F304-78F8-4A9C-A5B2-5995945C095C}"/>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2</a:t>
                </a:r>
              </a:p>
            </p:txBody>
          </p:sp>
          <p:sp>
            <p:nvSpPr>
              <p:cNvPr id="19" name="矩形 5">
                <a:extLst>
                  <a:ext uri="{FF2B5EF4-FFF2-40B4-BE49-F238E27FC236}">
                    <a16:creationId xmlns:a16="http://schemas.microsoft.com/office/drawing/2014/main" id="{F11B2A42-41D4-4749-A1DF-0550B7A5A49D}"/>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0" name="组合 1">
            <a:extLst>
              <a:ext uri="{FF2B5EF4-FFF2-40B4-BE49-F238E27FC236}">
                <a16:creationId xmlns:a16="http://schemas.microsoft.com/office/drawing/2014/main" id="{2EB71339-704D-4790-9801-C3E7FDC58A8D}"/>
              </a:ext>
            </a:extLst>
          </p:cNvPr>
          <p:cNvGrpSpPr/>
          <p:nvPr/>
        </p:nvGrpSpPr>
        <p:grpSpPr>
          <a:xfrm>
            <a:off x="5449773" y="3601132"/>
            <a:ext cx="3722915" cy="755934"/>
            <a:chOff x="3142531" y="1483360"/>
            <a:chExt cx="3722915" cy="755934"/>
          </a:xfrm>
        </p:grpSpPr>
        <p:sp>
          <p:nvSpPr>
            <p:cNvPr id="21" name="文本框 2">
              <a:extLst>
                <a:ext uri="{FF2B5EF4-FFF2-40B4-BE49-F238E27FC236}">
                  <a16:creationId xmlns:a16="http://schemas.microsoft.com/office/drawing/2014/main" id="{926E7D93-DFE4-4FE6-A287-4385CCF7AED5}"/>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solidFill>
                    <a:schemeClr val="bg1">
                      <a:lumMod val="65000"/>
                    </a:schemeClr>
                  </a:solidFill>
                </a:rPr>
                <a:t>产出思路</a:t>
              </a:r>
              <a:endParaRPr lang="en-US" altLang="zh-CN" sz="2800" b="1" dirty="0">
                <a:solidFill>
                  <a:schemeClr val="bg1">
                    <a:lumMod val="65000"/>
                  </a:schemeClr>
                </a:solidFill>
              </a:endParaRPr>
            </a:p>
          </p:txBody>
        </p:sp>
        <p:grpSp>
          <p:nvGrpSpPr>
            <p:cNvPr id="22" name="组合 3">
              <a:extLst>
                <a:ext uri="{FF2B5EF4-FFF2-40B4-BE49-F238E27FC236}">
                  <a16:creationId xmlns:a16="http://schemas.microsoft.com/office/drawing/2014/main" id="{085026EF-9464-4688-AB7F-E9A3E9E3D64E}"/>
                </a:ext>
              </a:extLst>
            </p:cNvPr>
            <p:cNvGrpSpPr/>
            <p:nvPr/>
          </p:nvGrpSpPr>
          <p:grpSpPr>
            <a:xfrm>
              <a:off x="3142531" y="1483360"/>
              <a:ext cx="994855" cy="755934"/>
              <a:chOff x="3142531" y="1483360"/>
              <a:chExt cx="994855" cy="755934"/>
            </a:xfrm>
          </p:grpSpPr>
          <p:sp>
            <p:nvSpPr>
              <p:cNvPr id="24" name="文本框 4">
                <a:extLst>
                  <a:ext uri="{FF2B5EF4-FFF2-40B4-BE49-F238E27FC236}">
                    <a16:creationId xmlns:a16="http://schemas.microsoft.com/office/drawing/2014/main" id="{9696CA4A-95D1-4F2A-9DF0-A1B5BF5E5442}"/>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3</a:t>
                </a:r>
              </a:p>
            </p:txBody>
          </p:sp>
          <p:sp>
            <p:nvSpPr>
              <p:cNvPr id="25" name="矩形 5">
                <a:extLst>
                  <a:ext uri="{FF2B5EF4-FFF2-40B4-BE49-F238E27FC236}">
                    <a16:creationId xmlns:a16="http://schemas.microsoft.com/office/drawing/2014/main" id="{D8EA0C65-B920-4319-9B30-E7BFE385D415}"/>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6" name="组合 1">
            <a:extLst>
              <a:ext uri="{FF2B5EF4-FFF2-40B4-BE49-F238E27FC236}">
                <a16:creationId xmlns:a16="http://schemas.microsoft.com/office/drawing/2014/main" id="{367E3DCB-1A27-4A5B-979B-62A7CE245E4E}"/>
              </a:ext>
            </a:extLst>
          </p:cNvPr>
          <p:cNvGrpSpPr/>
          <p:nvPr/>
        </p:nvGrpSpPr>
        <p:grpSpPr>
          <a:xfrm>
            <a:off x="5449773" y="4859235"/>
            <a:ext cx="3722915" cy="755934"/>
            <a:chOff x="3142531" y="1483360"/>
            <a:chExt cx="3722915" cy="755934"/>
          </a:xfrm>
        </p:grpSpPr>
        <p:sp>
          <p:nvSpPr>
            <p:cNvPr id="27" name="文本框 2">
              <a:extLst>
                <a:ext uri="{FF2B5EF4-FFF2-40B4-BE49-F238E27FC236}">
                  <a16:creationId xmlns:a16="http://schemas.microsoft.com/office/drawing/2014/main" id="{A1C1A1B6-6077-4A36-BF8F-BD7DCFF9D903}"/>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solidFill>
                    <a:schemeClr val="bg1">
                      <a:lumMod val="65000"/>
                    </a:schemeClr>
                  </a:solidFill>
                </a:rPr>
                <a:t>项目计划</a:t>
              </a:r>
              <a:endParaRPr lang="en-US" altLang="zh-CN" sz="2800" b="1" dirty="0">
                <a:solidFill>
                  <a:schemeClr val="bg1">
                    <a:lumMod val="65000"/>
                  </a:schemeClr>
                </a:solidFill>
              </a:endParaRPr>
            </a:p>
          </p:txBody>
        </p:sp>
        <p:grpSp>
          <p:nvGrpSpPr>
            <p:cNvPr id="28" name="组合 3">
              <a:extLst>
                <a:ext uri="{FF2B5EF4-FFF2-40B4-BE49-F238E27FC236}">
                  <a16:creationId xmlns:a16="http://schemas.microsoft.com/office/drawing/2014/main" id="{820DBF4C-BA20-4FE8-B38C-613F4544FD48}"/>
                </a:ext>
              </a:extLst>
            </p:cNvPr>
            <p:cNvGrpSpPr/>
            <p:nvPr/>
          </p:nvGrpSpPr>
          <p:grpSpPr>
            <a:xfrm>
              <a:off x="3142531" y="1483360"/>
              <a:ext cx="994855" cy="755934"/>
              <a:chOff x="3142531" y="1483360"/>
              <a:chExt cx="994855" cy="755934"/>
            </a:xfrm>
          </p:grpSpPr>
          <p:sp>
            <p:nvSpPr>
              <p:cNvPr id="29" name="文本框 4">
                <a:extLst>
                  <a:ext uri="{FF2B5EF4-FFF2-40B4-BE49-F238E27FC236}">
                    <a16:creationId xmlns:a16="http://schemas.microsoft.com/office/drawing/2014/main" id="{D3C944E0-CA3E-407E-99BD-93C0A3A1540D}"/>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4</a:t>
                </a:r>
              </a:p>
            </p:txBody>
          </p:sp>
          <p:sp>
            <p:nvSpPr>
              <p:cNvPr id="30" name="矩形 5">
                <a:extLst>
                  <a:ext uri="{FF2B5EF4-FFF2-40B4-BE49-F238E27FC236}">
                    <a16:creationId xmlns:a16="http://schemas.microsoft.com/office/drawing/2014/main" id="{ECC740CE-FDDD-4F59-B1B0-3D94C2738039}"/>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299233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6322073-047D-4594-82C5-9D54B141AD5F}"/>
              </a:ext>
            </a:extLst>
          </p:cNvPr>
          <p:cNvGrpSpPr/>
          <p:nvPr/>
        </p:nvGrpSpPr>
        <p:grpSpPr>
          <a:xfrm>
            <a:off x="0" y="603998"/>
            <a:ext cx="12192000" cy="1031844"/>
            <a:chOff x="0" y="2695184"/>
            <a:chExt cx="12192000" cy="1491343"/>
          </a:xfrm>
        </p:grpSpPr>
        <p:sp>
          <p:nvSpPr>
            <p:cNvPr id="8" name="矩形 7"/>
            <p:cNvSpPr/>
            <p:nvPr/>
          </p:nvSpPr>
          <p:spPr>
            <a:xfrm>
              <a:off x="0" y="3667640"/>
              <a:ext cx="12192000" cy="518887"/>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0" y="2695184"/>
              <a:ext cx="12192000" cy="972457"/>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C3287B45-9204-424A-B402-05224D6145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919" y="394700"/>
            <a:ext cx="1188100" cy="1489125"/>
          </a:xfrm>
          <a:prstGeom prst="rect">
            <a:avLst/>
          </a:prstGeom>
        </p:spPr>
      </p:pic>
      <p:sp>
        <p:nvSpPr>
          <p:cNvPr id="6" name="文本框 5">
            <a:extLst>
              <a:ext uri="{FF2B5EF4-FFF2-40B4-BE49-F238E27FC236}">
                <a16:creationId xmlns:a16="http://schemas.microsoft.com/office/drawing/2014/main" id="{B129F952-3E56-4257-9C51-1E7677A75A1B}"/>
              </a:ext>
            </a:extLst>
          </p:cNvPr>
          <p:cNvSpPr txBox="1"/>
          <p:nvPr/>
        </p:nvSpPr>
        <p:spPr>
          <a:xfrm>
            <a:off x="3837208" y="2767280"/>
            <a:ext cx="4517583" cy="1323439"/>
          </a:xfrm>
          <a:prstGeom prst="rect">
            <a:avLst/>
          </a:prstGeom>
          <a:noFill/>
        </p:spPr>
        <p:txBody>
          <a:bodyPr wrap="none" rtlCol="0">
            <a:spAutoFit/>
          </a:bodyPr>
          <a:lstStyle/>
          <a:p>
            <a:r>
              <a:rPr lang="en-US" altLang="zh-CN" sz="8000" b="1" dirty="0">
                <a:solidFill>
                  <a:srgbClr val="6A005F"/>
                </a:solidFill>
              </a:rPr>
              <a:t>THANKS</a:t>
            </a:r>
            <a:endParaRPr lang="zh-CN" altLang="en-US" sz="8000" b="1" dirty="0">
              <a:solidFill>
                <a:srgbClr val="6A005F"/>
              </a:solidFill>
            </a:endParaRPr>
          </a:p>
        </p:txBody>
      </p:sp>
      <p:pic>
        <p:nvPicPr>
          <p:cNvPr id="12" name="图片 11">
            <a:extLst>
              <a:ext uri="{FF2B5EF4-FFF2-40B4-BE49-F238E27FC236}">
                <a16:creationId xmlns:a16="http://schemas.microsoft.com/office/drawing/2014/main" id="{91820A40-1483-40E8-8B2F-541EEAA609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7748" y="6254002"/>
            <a:ext cx="1496060" cy="475766"/>
          </a:xfrm>
          <a:prstGeom prst="rect">
            <a:avLst/>
          </a:prstGeom>
        </p:spPr>
      </p:pic>
      <p:pic>
        <p:nvPicPr>
          <p:cNvPr id="14" name="图片 13">
            <a:extLst>
              <a:ext uri="{FF2B5EF4-FFF2-40B4-BE49-F238E27FC236}">
                <a16:creationId xmlns:a16="http://schemas.microsoft.com/office/drawing/2014/main" id="{2320511D-2268-48C1-B9F4-241458B345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8193" y="6213024"/>
            <a:ext cx="1876598" cy="516744"/>
          </a:xfrm>
          <a:prstGeom prst="rect">
            <a:avLst/>
          </a:prstGeom>
        </p:spPr>
      </p:pic>
      <p:sp>
        <p:nvSpPr>
          <p:cNvPr id="10" name="文本框 9">
            <a:extLst>
              <a:ext uri="{FF2B5EF4-FFF2-40B4-BE49-F238E27FC236}">
                <a16:creationId xmlns:a16="http://schemas.microsoft.com/office/drawing/2014/main" id="{E7D8D99C-4354-A64C-A591-661B0305AB87}"/>
              </a:ext>
            </a:extLst>
          </p:cNvPr>
          <p:cNvSpPr txBox="1"/>
          <p:nvPr/>
        </p:nvSpPr>
        <p:spPr>
          <a:xfrm>
            <a:off x="2393543" y="644975"/>
            <a:ext cx="8169300" cy="553998"/>
          </a:xfrm>
          <a:prstGeom prst="rect">
            <a:avLst/>
          </a:prstGeom>
          <a:noFill/>
        </p:spPr>
        <p:txBody>
          <a:bodyPr wrap="square" rtlCol="0">
            <a:spAutoFit/>
          </a:bodyPr>
          <a:lstStyle/>
          <a:p>
            <a:pPr algn="ctr"/>
            <a:r>
              <a:rPr lang="zh-CN" altLang="en-US" sz="3000" b="1" dirty="0">
                <a:solidFill>
                  <a:schemeClr val="bg1"/>
                </a:solidFill>
              </a:rPr>
              <a:t>区块链云化服务模型的研究与实现</a:t>
            </a:r>
          </a:p>
        </p:txBody>
      </p:sp>
    </p:spTree>
    <p:extLst>
      <p:ext uri="{BB962C8B-B14F-4D97-AF65-F5344CB8AC3E}">
        <p14:creationId xmlns:p14="http://schemas.microsoft.com/office/powerpoint/2010/main" val="167127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696913" y="287665"/>
            <a:ext cx="1743979"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dirty="0">
                <a:latin typeface="Times New Roman"/>
                <a:ea typeface="微软雅黑"/>
                <a:cs typeface=""/>
              </a:rPr>
              <a:t> </a:t>
            </a:r>
            <a:r>
              <a:rPr lang="zh-CN" altLang="en-US" dirty="0">
                <a:latin typeface="Times New Roman"/>
                <a:ea typeface="微软雅黑"/>
                <a:cs typeface=""/>
              </a:rPr>
              <a:t>需求背景</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sp>
        <p:nvSpPr>
          <p:cNvPr id="140" name="灯片编号占位符 1">
            <a:extLst>
              <a:ext uri="{FF2B5EF4-FFF2-40B4-BE49-F238E27FC236}">
                <a16:creationId xmlns:a16="http://schemas.microsoft.com/office/drawing/2014/main" id="{4286A633-0A07-45E8-9674-DCD6425C1150}"/>
              </a:ext>
            </a:extLst>
          </p:cNvPr>
          <p:cNvSpPr txBox="1">
            <a:spLocks/>
          </p:cNvSpPr>
          <p:nvPr/>
        </p:nvSpPr>
        <p:spPr>
          <a:xfrm>
            <a:off x="10991169" y="63903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4" name="文本框 3">
            <a:extLst>
              <a:ext uri="{FF2B5EF4-FFF2-40B4-BE49-F238E27FC236}">
                <a16:creationId xmlns:a16="http://schemas.microsoft.com/office/drawing/2014/main" id="{70DC0B49-F96F-4268-ABA5-B343A4DF20D1}"/>
              </a:ext>
            </a:extLst>
          </p:cNvPr>
          <p:cNvSpPr txBox="1"/>
          <p:nvPr/>
        </p:nvSpPr>
        <p:spPr>
          <a:xfrm>
            <a:off x="6553208" y="1087807"/>
            <a:ext cx="4611413" cy="2120902"/>
          </a:xfrm>
          <a:prstGeom prst="rect">
            <a:avLst/>
          </a:prstGeom>
          <a:noFill/>
        </p:spPr>
        <p:txBody>
          <a:bodyPr wrap="square" rtlCol="0">
            <a:spAutoFit/>
          </a:bodyPr>
          <a:lstStyle>
            <a:defPPr>
              <a:defRPr lang="zh-CN"/>
            </a:defPPr>
            <a:lvl1pPr algn="ctr" defTabSz="914377">
              <a:lnSpc>
                <a:spcPct val="150000"/>
              </a:lnSpc>
              <a:defRPr sz="2000">
                <a:solidFill>
                  <a:srgbClr val="445469"/>
                </a:solidFill>
                <a:latin typeface="微软雅黑" panose="020B0503020204020204" pitchFamily="34" charset="-122"/>
                <a:ea typeface="微软雅黑" panose="020B0503020204020204" pitchFamily="34" charset="-122"/>
              </a:defRPr>
            </a:lvl1pPr>
          </a:lstStyle>
          <a:p>
            <a:pPr algn="just"/>
            <a:r>
              <a:rPr lang="zh-CN" altLang="en-US" sz="1800" b="1" dirty="0">
                <a:solidFill>
                  <a:schemeClr val="tx1"/>
                </a:solidFill>
              </a:rPr>
              <a:t>区块链</a:t>
            </a:r>
            <a:r>
              <a:rPr lang="en-US" altLang="zh-CN" sz="1800" b="1" dirty="0">
                <a:solidFill>
                  <a:schemeClr val="tx1"/>
                </a:solidFill>
              </a:rPr>
              <a:t>: </a:t>
            </a:r>
            <a:r>
              <a:rPr lang="zh-CN" altLang="zh-CN" sz="1800" dirty="0">
                <a:solidFill>
                  <a:schemeClr val="tx1"/>
                </a:solidFill>
              </a:rPr>
              <a:t>一种按照时间顺序将数据区块以链条的方式组成的特定数据结构</a:t>
            </a:r>
            <a:r>
              <a:rPr lang="en-US" altLang="zh-CN" sz="1800" dirty="0">
                <a:solidFill>
                  <a:schemeClr val="tx1"/>
                </a:solidFill>
              </a:rPr>
              <a:t>,</a:t>
            </a:r>
            <a:r>
              <a:rPr lang="zh-CN" altLang="zh-CN" sz="1800" dirty="0">
                <a:solidFill>
                  <a:schemeClr val="tx1"/>
                </a:solidFill>
              </a:rPr>
              <a:t>被视为一个分布式的共享账本和数据库</a:t>
            </a:r>
            <a:r>
              <a:rPr lang="zh-CN" altLang="en-US" sz="1800" dirty="0">
                <a:solidFill>
                  <a:schemeClr val="tx1"/>
                </a:solidFill>
              </a:rPr>
              <a:t>。</a:t>
            </a:r>
            <a:r>
              <a:rPr lang="zh-CN" altLang="zh-CN" sz="1800" dirty="0">
                <a:solidFill>
                  <a:schemeClr val="tx1"/>
                </a:solidFill>
              </a:rPr>
              <a:t>区块链网络中的节点通过共识协议保证这份账本的唯一性与不可篡改性</a:t>
            </a:r>
            <a:r>
              <a:rPr lang="zh-CN" altLang="en-US" sz="1800" dirty="0">
                <a:solidFill>
                  <a:schemeClr val="tx1"/>
                </a:solidFill>
              </a:rPr>
              <a:t>。</a:t>
            </a:r>
            <a:endParaRPr lang="en-US" altLang="zh-CN" sz="1800" dirty="0">
              <a:solidFill>
                <a:schemeClr val="tx1"/>
              </a:solidFill>
            </a:endParaRPr>
          </a:p>
        </p:txBody>
      </p:sp>
      <p:sp>
        <p:nvSpPr>
          <p:cNvPr id="13" name="文本框 12">
            <a:extLst>
              <a:ext uri="{FF2B5EF4-FFF2-40B4-BE49-F238E27FC236}">
                <a16:creationId xmlns:a16="http://schemas.microsoft.com/office/drawing/2014/main" id="{B789A9FF-3CE4-E94E-BB55-39D4F7938C39}"/>
              </a:ext>
            </a:extLst>
          </p:cNvPr>
          <p:cNvSpPr txBox="1"/>
          <p:nvPr/>
        </p:nvSpPr>
        <p:spPr>
          <a:xfrm>
            <a:off x="6553209" y="3946905"/>
            <a:ext cx="4611413" cy="1705210"/>
          </a:xfrm>
          <a:prstGeom prst="rect">
            <a:avLst/>
          </a:prstGeom>
          <a:noFill/>
        </p:spPr>
        <p:txBody>
          <a:bodyPr wrap="square">
            <a:spAutoFit/>
          </a:bodyPr>
          <a:lstStyle/>
          <a:p>
            <a:pPr algn="just">
              <a:lnSpc>
                <a:spcPct val="150000"/>
              </a:lnSpc>
            </a:pPr>
            <a:r>
              <a:rPr lang="zh-CN" altLang="en-US" b="1" dirty="0"/>
              <a:t>云原生</a:t>
            </a:r>
            <a:r>
              <a:rPr lang="en-US" altLang="zh-CN" sz="1800" b="1" dirty="0">
                <a:solidFill>
                  <a:schemeClr val="tx1"/>
                </a:solidFill>
              </a:rPr>
              <a:t>:</a:t>
            </a:r>
            <a:r>
              <a:rPr lang="zh-CN" altLang="en-US" sz="1800" b="1" dirty="0">
                <a:solidFill>
                  <a:schemeClr val="tx1"/>
                </a:solidFill>
              </a:rPr>
              <a:t> </a:t>
            </a:r>
            <a:r>
              <a:rPr lang="zh-CN" altLang="en-US" sz="1800" dirty="0">
                <a:solidFill>
                  <a:schemeClr val="tx1"/>
                </a:solidFill>
              </a:rPr>
              <a:t>一种</a:t>
            </a:r>
            <a:r>
              <a:rPr lang="zh-CN" altLang="en-US" dirty="0"/>
              <a:t>基于云的基础之上的软件架构思想</a:t>
            </a:r>
            <a:r>
              <a:rPr lang="en-US" altLang="zh-CN" dirty="0"/>
              <a:t>, </a:t>
            </a:r>
            <a:r>
              <a:rPr lang="zh-CN" altLang="en-US" dirty="0"/>
              <a:t>以及基于云进行软件开发实践的一组方法论。因其弹性和分布式的优势成为当今流行的软件服务模式。</a:t>
            </a:r>
          </a:p>
        </p:txBody>
      </p:sp>
      <p:pic>
        <p:nvPicPr>
          <p:cNvPr id="2" name="图片 1">
            <a:extLst>
              <a:ext uri="{FF2B5EF4-FFF2-40B4-BE49-F238E27FC236}">
                <a16:creationId xmlns:a16="http://schemas.microsoft.com/office/drawing/2014/main" id="{7763A9F2-C613-A24B-838A-3DF48A059263}"/>
              </a:ext>
            </a:extLst>
          </p:cNvPr>
          <p:cNvPicPr>
            <a:picLocks noChangeAspect="1"/>
          </p:cNvPicPr>
          <p:nvPr/>
        </p:nvPicPr>
        <p:blipFill>
          <a:blip r:embed="rId3"/>
          <a:stretch>
            <a:fillRect/>
          </a:stretch>
        </p:blipFill>
        <p:spPr>
          <a:xfrm>
            <a:off x="457209" y="1087807"/>
            <a:ext cx="5286866" cy="2336057"/>
          </a:xfrm>
          <a:prstGeom prst="rect">
            <a:avLst/>
          </a:prstGeom>
        </p:spPr>
      </p:pic>
      <p:pic>
        <p:nvPicPr>
          <p:cNvPr id="3" name="图片 2">
            <a:extLst>
              <a:ext uri="{FF2B5EF4-FFF2-40B4-BE49-F238E27FC236}">
                <a16:creationId xmlns:a16="http://schemas.microsoft.com/office/drawing/2014/main" id="{4CB11CC7-11B5-C24C-AEB9-8CFDD4293FF3}"/>
              </a:ext>
            </a:extLst>
          </p:cNvPr>
          <p:cNvPicPr>
            <a:picLocks noChangeAspect="1"/>
          </p:cNvPicPr>
          <p:nvPr/>
        </p:nvPicPr>
        <p:blipFill>
          <a:blip r:embed="rId4"/>
          <a:stretch>
            <a:fillRect/>
          </a:stretch>
        </p:blipFill>
        <p:spPr>
          <a:xfrm>
            <a:off x="1365450" y="3621064"/>
            <a:ext cx="3470384" cy="2356892"/>
          </a:xfrm>
          <a:prstGeom prst="rect">
            <a:avLst/>
          </a:prstGeom>
        </p:spPr>
      </p:pic>
    </p:spTree>
    <p:extLst>
      <p:ext uri="{BB962C8B-B14F-4D97-AF65-F5344CB8AC3E}">
        <p14:creationId xmlns:p14="http://schemas.microsoft.com/office/powerpoint/2010/main" val="1988680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774138" y="328713"/>
            <a:ext cx="1743979"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dirty="0">
                <a:latin typeface="Times New Roman"/>
                <a:ea typeface="微软雅黑"/>
                <a:cs typeface=""/>
              </a:rPr>
              <a:t> </a:t>
            </a:r>
            <a:r>
              <a:rPr lang="zh-CN" altLang="en-US" dirty="0">
                <a:latin typeface="Times New Roman"/>
                <a:ea typeface="微软雅黑"/>
                <a:cs typeface=""/>
              </a:rPr>
              <a:t>研究目的</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sp>
        <p:nvSpPr>
          <p:cNvPr id="140" name="灯片编号占位符 1">
            <a:extLst>
              <a:ext uri="{FF2B5EF4-FFF2-40B4-BE49-F238E27FC236}">
                <a16:creationId xmlns:a16="http://schemas.microsoft.com/office/drawing/2014/main" id="{4286A633-0A07-45E8-9674-DCD6425C1150}"/>
              </a:ext>
            </a:extLst>
          </p:cNvPr>
          <p:cNvSpPr txBox="1">
            <a:spLocks/>
          </p:cNvSpPr>
          <p:nvPr/>
        </p:nvSpPr>
        <p:spPr>
          <a:xfrm>
            <a:off x="10991169" y="63903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pic>
        <p:nvPicPr>
          <p:cNvPr id="3" name="图片 2">
            <a:extLst>
              <a:ext uri="{FF2B5EF4-FFF2-40B4-BE49-F238E27FC236}">
                <a16:creationId xmlns:a16="http://schemas.microsoft.com/office/drawing/2014/main" id="{BE043264-C5BA-CE44-84AC-3A0AD4222C9B}"/>
              </a:ext>
            </a:extLst>
          </p:cNvPr>
          <p:cNvPicPr>
            <a:picLocks noChangeAspect="1"/>
          </p:cNvPicPr>
          <p:nvPr/>
        </p:nvPicPr>
        <p:blipFill>
          <a:blip r:embed="rId3"/>
          <a:stretch>
            <a:fillRect/>
          </a:stretch>
        </p:blipFill>
        <p:spPr>
          <a:xfrm>
            <a:off x="1594187" y="3373145"/>
            <a:ext cx="9003625" cy="2340087"/>
          </a:xfrm>
          <a:prstGeom prst="rect">
            <a:avLst/>
          </a:prstGeom>
        </p:spPr>
      </p:pic>
      <p:sp>
        <p:nvSpPr>
          <p:cNvPr id="13" name="文本框 12">
            <a:extLst>
              <a:ext uri="{FF2B5EF4-FFF2-40B4-BE49-F238E27FC236}">
                <a16:creationId xmlns:a16="http://schemas.microsoft.com/office/drawing/2014/main" id="{D638646D-5FE3-DC42-BD10-6E208D9A5384}"/>
              </a:ext>
            </a:extLst>
          </p:cNvPr>
          <p:cNvSpPr txBox="1"/>
          <p:nvPr/>
        </p:nvSpPr>
        <p:spPr>
          <a:xfrm>
            <a:off x="855992" y="912066"/>
            <a:ext cx="4419394" cy="2120902"/>
          </a:xfrm>
          <a:prstGeom prst="rect">
            <a:avLst/>
          </a:prstGeom>
          <a:noFill/>
        </p:spPr>
        <p:txBody>
          <a:bodyPr wrap="square" rtlCol="0">
            <a:spAutoFit/>
          </a:bodyPr>
          <a:lstStyle>
            <a:defPPr>
              <a:defRPr lang="zh-CN"/>
            </a:defPPr>
            <a:lvl1pPr algn="ctr" defTabSz="914377">
              <a:lnSpc>
                <a:spcPct val="150000"/>
              </a:lnSpc>
              <a:defRPr sz="2000">
                <a:solidFill>
                  <a:srgbClr val="445469"/>
                </a:solidFill>
                <a:latin typeface="微软雅黑" panose="020B0503020204020204" pitchFamily="34" charset="-122"/>
                <a:ea typeface="微软雅黑" panose="020B0503020204020204" pitchFamily="34" charset="-122"/>
              </a:defRPr>
            </a:lvl1pPr>
          </a:lstStyle>
          <a:p>
            <a:pPr algn="just"/>
            <a:r>
              <a:rPr lang="zh-CN" altLang="en-US" sz="1800" b="1" dirty="0">
                <a:solidFill>
                  <a:schemeClr val="tx1"/>
                </a:solidFill>
              </a:rPr>
              <a:t>区块链即服务</a:t>
            </a:r>
            <a:r>
              <a:rPr lang="en-US" altLang="zh-CN" sz="1800" b="1" dirty="0">
                <a:solidFill>
                  <a:schemeClr val="tx1"/>
                </a:solidFill>
              </a:rPr>
              <a:t>(Blockchain as a Service, BaaS): </a:t>
            </a:r>
            <a:r>
              <a:rPr lang="zh-CN" altLang="en-US" sz="1800" dirty="0">
                <a:solidFill>
                  <a:schemeClr val="tx1"/>
                </a:solidFill>
              </a:rPr>
              <a:t>一种创建、管理和运维企业级区块链网络及应用的云服务平台，它可以为开发者提供便捷、高性能的区块链服务</a:t>
            </a:r>
            <a:r>
              <a:rPr lang="en-US" altLang="zh-CN" sz="1800" dirty="0">
                <a:solidFill>
                  <a:schemeClr val="tx1"/>
                </a:solidFill>
              </a:rPr>
              <a:t>,</a:t>
            </a:r>
            <a:r>
              <a:rPr lang="zh-CN" altLang="en-US" sz="1800" dirty="0">
                <a:solidFill>
                  <a:schemeClr val="tx1"/>
                </a:solidFill>
              </a:rPr>
              <a:t>并降低开发成本</a:t>
            </a:r>
            <a:r>
              <a:rPr lang="en-US" altLang="zh-CN" sz="1800" baseline="30000" dirty="0">
                <a:solidFill>
                  <a:schemeClr val="tx1"/>
                </a:solidFill>
              </a:rPr>
              <a:t>[1]</a:t>
            </a:r>
            <a:endParaRPr lang="zh-CN" altLang="en-US" sz="1800" dirty="0">
              <a:solidFill>
                <a:schemeClr val="tx1"/>
              </a:solidFill>
            </a:endParaRPr>
          </a:p>
        </p:txBody>
      </p:sp>
      <p:sp>
        <p:nvSpPr>
          <p:cNvPr id="14" name="文本框 13">
            <a:extLst>
              <a:ext uri="{FF2B5EF4-FFF2-40B4-BE49-F238E27FC236}">
                <a16:creationId xmlns:a16="http://schemas.microsoft.com/office/drawing/2014/main" id="{07B6BDD4-1895-5045-AEA4-F0E6521E7225}"/>
              </a:ext>
            </a:extLst>
          </p:cNvPr>
          <p:cNvSpPr txBox="1"/>
          <p:nvPr/>
        </p:nvSpPr>
        <p:spPr>
          <a:xfrm>
            <a:off x="6476412" y="5865344"/>
            <a:ext cx="4841442" cy="1015663"/>
          </a:xfrm>
          <a:prstGeom prst="rect">
            <a:avLst/>
          </a:prstGeom>
          <a:noFill/>
        </p:spPr>
        <p:txBody>
          <a:bodyPr wrap="square">
            <a:spAutoFit/>
          </a:bodyPr>
          <a:lstStyle/>
          <a:p>
            <a:r>
              <a:rPr lang="zh-CN" altLang="en-US" sz="1200" dirty="0"/>
              <a:t>[1] 可信区块链推进计划 . 区块链即服务平台 BaaS 白皮书(1. 0 版)</a:t>
            </a:r>
            <a:endParaRPr lang="en-US" altLang="zh-CN" sz="1200" dirty="0"/>
          </a:p>
          <a:p>
            <a:r>
              <a:rPr lang="en-US" altLang="zh-CN" sz="1200" dirty="0"/>
              <a:t>[2] </a:t>
            </a:r>
            <a:r>
              <a:rPr lang="zh-CN" altLang="en-US" sz="1200" dirty="0"/>
              <a:t>区块链基础设施研究报告</a:t>
            </a:r>
            <a:r>
              <a:rPr lang="en-US" altLang="zh-CN" sz="1200" dirty="0"/>
              <a:t>(2021)</a:t>
            </a:r>
          </a:p>
          <a:p>
            <a:r>
              <a:rPr lang="en-US" altLang="zh-CN" sz="1200" dirty="0"/>
              <a:t>[3] </a:t>
            </a:r>
            <a:r>
              <a:rPr lang="zh-CN" altLang="en-US" sz="1200" dirty="0"/>
              <a:t>郝方舟</a:t>
            </a:r>
            <a:r>
              <a:rPr lang="en-US" altLang="zh-CN" sz="1200" dirty="0"/>
              <a:t>,</a:t>
            </a:r>
            <a:r>
              <a:rPr lang="zh-CN" altLang="en-US" sz="1200" dirty="0"/>
              <a:t>李雪婷</a:t>
            </a:r>
            <a:r>
              <a:rPr lang="en-US" altLang="zh-CN" sz="1200" dirty="0"/>
              <a:t>,</a:t>
            </a:r>
            <a:r>
              <a:rPr lang="zh-CN" altLang="en-US" sz="1200" dirty="0"/>
              <a:t>孔繁星</a:t>
            </a:r>
            <a:r>
              <a:rPr lang="en-US" altLang="zh-CN" sz="1200" dirty="0"/>
              <a:t>. 2018 </a:t>
            </a:r>
            <a:r>
              <a:rPr lang="zh-CN" altLang="en-US" sz="1200" dirty="0"/>
              <a:t>年 </a:t>
            </a:r>
            <a:r>
              <a:rPr lang="en-US" altLang="zh-CN" sz="1200" dirty="0"/>
              <a:t>BaaS(</a:t>
            </a:r>
            <a:r>
              <a:rPr lang="zh-CN" altLang="en-US" sz="1200" dirty="0"/>
              <a:t>区块链即服务</a:t>
            </a:r>
            <a:r>
              <a:rPr lang="en-US" altLang="zh-CN" sz="1200" dirty="0"/>
              <a:t>)</a:t>
            </a:r>
            <a:r>
              <a:rPr lang="zh-CN" altLang="en-US" sz="1200" dirty="0"/>
              <a:t>平台研究报告</a:t>
            </a:r>
            <a:endParaRPr lang="en-US" altLang="zh-CN" sz="1200" dirty="0"/>
          </a:p>
          <a:p>
            <a:r>
              <a:rPr lang="en-US" altLang="zh-CN" sz="1200" dirty="0"/>
              <a:t>[4] </a:t>
            </a:r>
            <a:r>
              <a:rPr lang="en-US" altLang="zh-CN" sz="1200" dirty="0" err="1"/>
              <a:t>HPKS:High</a:t>
            </a:r>
            <a:r>
              <a:rPr lang="en-US" altLang="zh-CN" sz="1200" dirty="0"/>
              <a:t> Performance Kubernetes Scheduling for Dynamic Blockchain Workloads in Cloud Computing</a:t>
            </a:r>
            <a:endParaRPr lang="zh-CN" altLang="en-US" sz="1200" dirty="0"/>
          </a:p>
        </p:txBody>
      </p:sp>
      <p:sp>
        <p:nvSpPr>
          <p:cNvPr id="5" name="右箭头 4">
            <a:extLst>
              <a:ext uri="{FF2B5EF4-FFF2-40B4-BE49-F238E27FC236}">
                <a16:creationId xmlns:a16="http://schemas.microsoft.com/office/drawing/2014/main" id="{D858E3D9-265F-E249-A315-E7A9F09735D5}"/>
              </a:ext>
            </a:extLst>
          </p:cNvPr>
          <p:cNvSpPr/>
          <p:nvPr/>
        </p:nvSpPr>
        <p:spPr>
          <a:xfrm>
            <a:off x="5495485" y="1684129"/>
            <a:ext cx="760828" cy="576776"/>
          </a:xfrm>
          <a:prstGeom prst="rightArrow">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5B05E9D3-3FFA-D34C-971E-FAA772E56FC3}"/>
              </a:ext>
            </a:extLst>
          </p:cNvPr>
          <p:cNvSpPr txBox="1"/>
          <p:nvPr/>
        </p:nvSpPr>
        <p:spPr>
          <a:xfrm>
            <a:off x="6476412" y="912066"/>
            <a:ext cx="5275386" cy="2120902"/>
          </a:xfrm>
          <a:prstGeom prst="rect">
            <a:avLst/>
          </a:prstGeom>
          <a:noFill/>
        </p:spPr>
        <p:txBody>
          <a:bodyPr wrap="square" rtlCol="0">
            <a:spAutoFit/>
          </a:bodyPr>
          <a:lstStyle>
            <a:defPPr>
              <a:defRPr lang="zh-CN"/>
            </a:defPPr>
            <a:lvl1pPr algn="ctr" defTabSz="914377">
              <a:lnSpc>
                <a:spcPct val="150000"/>
              </a:lnSpc>
              <a:defRPr sz="2000">
                <a:solidFill>
                  <a:srgbClr val="445469"/>
                </a:solidFill>
                <a:latin typeface="微软雅黑" panose="020B0503020204020204" pitchFamily="34" charset="-122"/>
                <a:ea typeface="微软雅黑" panose="020B0503020204020204" pitchFamily="34" charset="-122"/>
              </a:defRPr>
            </a:lvl1pPr>
          </a:lstStyle>
          <a:p>
            <a:pPr marL="342900" indent="-342900" algn="just">
              <a:buAutoNum type="arabicParenBoth"/>
            </a:pPr>
            <a:r>
              <a:rPr lang="zh-CN" altLang="en-US" sz="1800" dirty="0">
                <a:solidFill>
                  <a:schemeClr val="tx1"/>
                </a:solidFill>
              </a:rPr>
              <a:t>基础商业化应用工具不完善</a:t>
            </a:r>
            <a:r>
              <a:rPr lang="en-US" altLang="zh-CN" sz="1800" baseline="30000" dirty="0">
                <a:solidFill>
                  <a:schemeClr val="tx1"/>
                </a:solidFill>
              </a:rPr>
              <a:t>[2]</a:t>
            </a:r>
            <a:r>
              <a:rPr lang="zh-CN" altLang="en-US" sz="1800" dirty="0">
                <a:solidFill>
                  <a:schemeClr val="tx1"/>
                </a:solidFill>
              </a:rPr>
              <a:t>。仅提供一键化部署管理方案</a:t>
            </a:r>
            <a:r>
              <a:rPr lang="en-US" altLang="zh-CN" sz="1800" dirty="0">
                <a:solidFill>
                  <a:schemeClr val="tx1"/>
                </a:solidFill>
              </a:rPr>
              <a:t>,</a:t>
            </a:r>
            <a:r>
              <a:rPr lang="zh-CN" altLang="en-US" sz="1800" dirty="0">
                <a:solidFill>
                  <a:schemeClr val="tx1"/>
                </a:solidFill>
              </a:rPr>
              <a:t> 且商业巨头把控</a:t>
            </a:r>
            <a:r>
              <a:rPr lang="en-US" altLang="zh-CN" sz="1800" dirty="0">
                <a:solidFill>
                  <a:schemeClr val="tx1"/>
                </a:solidFill>
              </a:rPr>
              <a:t>,</a:t>
            </a:r>
            <a:r>
              <a:rPr lang="zh-CN" altLang="en-US" sz="1800" dirty="0">
                <a:solidFill>
                  <a:schemeClr val="tx1"/>
                </a:solidFill>
              </a:rPr>
              <a:t>行业马太效应明显</a:t>
            </a:r>
            <a:r>
              <a:rPr lang="en-US" altLang="zh-CN" sz="1800" baseline="30000" dirty="0">
                <a:solidFill>
                  <a:schemeClr val="tx1"/>
                </a:solidFill>
              </a:rPr>
              <a:t>[3]</a:t>
            </a:r>
            <a:r>
              <a:rPr lang="zh-CN" altLang="en-US" sz="1800" dirty="0">
                <a:solidFill>
                  <a:schemeClr val="tx1"/>
                </a:solidFill>
              </a:rPr>
              <a:t>。</a:t>
            </a:r>
            <a:endParaRPr lang="en-US" altLang="zh-CN" sz="1800" dirty="0">
              <a:solidFill>
                <a:schemeClr val="tx1"/>
              </a:solidFill>
            </a:endParaRPr>
          </a:p>
          <a:p>
            <a:pPr marL="342900" indent="-342900" algn="just">
              <a:buAutoNum type="arabicParenBoth"/>
            </a:pPr>
            <a:r>
              <a:rPr lang="zh-CN" altLang="en-US" sz="1800" dirty="0">
                <a:solidFill>
                  <a:schemeClr val="tx1"/>
                </a:solidFill>
              </a:rPr>
              <a:t>云平台对区块链基础设施赋能乏力。缺少构建支持云和区块链一体化的有效服务模型</a:t>
            </a:r>
            <a:r>
              <a:rPr lang="en-US" altLang="zh-CN" sz="1800" baseline="30000" dirty="0">
                <a:solidFill>
                  <a:schemeClr val="tx1"/>
                </a:solidFill>
              </a:rPr>
              <a:t>[4]</a:t>
            </a:r>
            <a:r>
              <a:rPr lang="zh-CN" altLang="en-US" sz="1800" dirty="0">
                <a:solidFill>
                  <a:schemeClr val="tx1"/>
                </a:solidFill>
              </a:rPr>
              <a:t>。</a:t>
            </a:r>
          </a:p>
        </p:txBody>
      </p:sp>
      <p:sp>
        <p:nvSpPr>
          <p:cNvPr id="6" name="文本框 5">
            <a:extLst>
              <a:ext uri="{FF2B5EF4-FFF2-40B4-BE49-F238E27FC236}">
                <a16:creationId xmlns:a16="http://schemas.microsoft.com/office/drawing/2014/main" id="{9BE6AD52-85CE-6349-A9FD-859E6425ABBC}"/>
              </a:ext>
            </a:extLst>
          </p:cNvPr>
          <p:cNvSpPr txBox="1"/>
          <p:nvPr/>
        </p:nvSpPr>
        <p:spPr>
          <a:xfrm>
            <a:off x="4945298" y="3036879"/>
            <a:ext cx="2135521" cy="307777"/>
          </a:xfrm>
          <a:prstGeom prst="rect">
            <a:avLst/>
          </a:prstGeom>
          <a:noFill/>
        </p:spPr>
        <p:txBody>
          <a:bodyPr wrap="none" rtlCol="0">
            <a:spAutoFit/>
          </a:bodyPr>
          <a:lstStyle/>
          <a:p>
            <a:r>
              <a:rPr kumimoji="1" lang="zh-CN" altLang="en-US" sz="1400" dirty="0"/>
              <a:t>表</a:t>
            </a:r>
            <a:r>
              <a:rPr kumimoji="1" lang="en-US" altLang="zh-CN" sz="1400" dirty="0"/>
              <a:t>1</a:t>
            </a:r>
            <a:r>
              <a:rPr kumimoji="1" lang="zh-CN" altLang="en-US" sz="1400" dirty="0"/>
              <a:t> 主要公有云</a:t>
            </a:r>
            <a:r>
              <a:rPr kumimoji="1" lang="en-US" altLang="zh-CN" sz="1400" dirty="0"/>
              <a:t>BaaS</a:t>
            </a:r>
            <a:r>
              <a:rPr kumimoji="1" lang="zh-CN" altLang="en-US" sz="1400" dirty="0"/>
              <a:t>平台</a:t>
            </a:r>
          </a:p>
        </p:txBody>
      </p:sp>
    </p:spTree>
    <p:extLst>
      <p:ext uri="{BB962C8B-B14F-4D97-AF65-F5344CB8AC3E}">
        <p14:creationId xmlns:p14="http://schemas.microsoft.com/office/powerpoint/2010/main" val="1912641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2">
            <a:extLst>
              <a:ext uri="{FF2B5EF4-FFF2-40B4-BE49-F238E27FC236}">
                <a16:creationId xmlns:a16="http://schemas.microsoft.com/office/drawing/2014/main" id="{CF96E2EA-055B-4CA2-870B-B37A1AE89EA4}"/>
              </a:ext>
            </a:extLst>
          </p:cNvPr>
          <p:cNvSpPr txBox="1">
            <a:spLocks/>
          </p:cNvSpPr>
          <p:nvPr/>
        </p:nvSpPr>
        <p:spPr>
          <a:xfrm>
            <a:off x="774138" y="328713"/>
            <a:ext cx="1743979"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dirty="0">
                <a:latin typeface="Times New Roman"/>
                <a:ea typeface="微软雅黑"/>
                <a:cs typeface=""/>
              </a:rPr>
              <a:t> </a:t>
            </a:r>
            <a:r>
              <a:rPr lang="zh-CN" altLang="en-US" dirty="0">
                <a:latin typeface="Times New Roman"/>
                <a:ea typeface="微软雅黑"/>
                <a:cs typeface=""/>
              </a:rPr>
              <a:t>项目愿景</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sp>
        <p:nvSpPr>
          <p:cNvPr id="140" name="灯片编号占位符 1">
            <a:extLst>
              <a:ext uri="{FF2B5EF4-FFF2-40B4-BE49-F238E27FC236}">
                <a16:creationId xmlns:a16="http://schemas.microsoft.com/office/drawing/2014/main" id="{4286A633-0A07-45E8-9674-DCD6425C1150}"/>
              </a:ext>
            </a:extLst>
          </p:cNvPr>
          <p:cNvSpPr txBox="1">
            <a:spLocks/>
          </p:cNvSpPr>
          <p:nvPr/>
        </p:nvSpPr>
        <p:spPr>
          <a:xfrm>
            <a:off x="10991169" y="63903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pic>
        <p:nvPicPr>
          <p:cNvPr id="4" name="图片 3">
            <a:extLst>
              <a:ext uri="{FF2B5EF4-FFF2-40B4-BE49-F238E27FC236}">
                <a16:creationId xmlns:a16="http://schemas.microsoft.com/office/drawing/2014/main" id="{0A50145F-DB24-B541-8365-D69856FDA513}"/>
              </a:ext>
            </a:extLst>
          </p:cNvPr>
          <p:cNvPicPr>
            <a:picLocks noChangeAspect="1"/>
          </p:cNvPicPr>
          <p:nvPr/>
        </p:nvPicPr>
        <p:blipFill rotWithShape="1">
          <a:blip r:embed="rId3"/>
          <a:srcRect l="28051" r="31417" b="32149"/>
          <a:stretch/>
        </p:blipFill>
        <p:spPr>
          <a:xfrm>
            <a:off x="1646127" y="5132473"/>
            <a:ext cx="1008316" cy="842860"/>
          </a:xfrm>
          <a:prstGeom prst="rect">
            <a:avLst/>
          </a:prstGeom>
        </p:spPr>
      </p:pic>
      <p:sp>
        <p:nvSpPr>
          <p:cNvPr id="16" name="文本框 15">
            <a:extLst>
              <a:ext uri="{FF2B5EF4-FFF2-40B4-BE49-F238E27FC236}">
                <a16:creationId xmlns:a16="http://schemas.microsoft.com/office/drawing/2014/main" id="{A02F9E69-517C-6B4D-8BD4-0D665F357237}"/>
              </a:ext>
            </a:extLst>
          </p:cNvPr>
          <p:cNvSpPr txBox="1"/>
          <p:nvPr/>
        </p:nvSpPr>
        <p:spPr>
          <a:xfrm>
            <a:off x="968875" y="4014092"/>
            <a:ext cx="2827269" cy="961225"/>
          </a:xfrm>
          <a:prstGeom prst="rect">
            <a:avLst/>
          </a:prstGeom>
          <a:noFill/>
        </p:spPr>
        <p:txBody>
          <a:bodyPr wrap="square">
            <a:spAutoFit/>
          </a:bodyPr>
          <a:lstStyle/>
          <a:p>
            <a:pPr>
              <a:lnSpc>
                <a:spcPct val="150000"/>
              </a:lnSpc>
            </a:pPr>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可以方便的迁移到支持</a:t>
            </a:r>
            <a:r>
              <a:rPr lang="en-US"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Kubernetes</a:t>
            </a:r>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的任何云</a:t>
            </a:r>
            <a:r>
              <a:rPr lang="zh-CN" altLang="zh-CN" sz="2000" dirty="0">
                <a:effectLst/>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5930688B-2427-DE4D-9CEF-74D676218858}"/>
              </a:ext>
            </a:extLst>
          </p:cNvPr>
          <p:cNvSpPr txBox="1"/>
          <p:nvPr/>
        </p:nvSpPr>
        <p:spPr>
          <a:xfrm>
            <a:off x="975478" y="2675975"/>
            <a:ext cx="3069295" cy="961225"/>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72%的工程师在云原生生产中使用Kubernetes</a:t>
            </a:r>
            <a:r>
              <a:rPr lang="en-US" altLang="zh-CN" sz="2000" baseline="30000" dirty="0">
                <a:latin typeface="Microsoft YaHei" panose="020B0503020204020204" pitchFamily="34" charset="-122"/>
                <a:ea typeface="Microsoft YaHei" panose="020B0503020204020204" pitchFamily="34" charset="-122"/>
              </a:rPr>
              <a:t>[5]</a:t>
            </a:r>
            <a:endParaRPr lang="zh-CN" altLang="en-US" sz="2000" baseline="30000" dirty="0">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DC2710F5-8310-4842-A083-2058F8B8EF02}"/>
              </a:ext>
            </a:extLst>
          </p:cNvPr>
          <p:cNvSpPr txBox="1"/>
          <p:nvPr/>
        </p:nvSpPr>
        <p:spPr>
          <a:xfrm>
            <a:off x="2978278" y="1083793"/>
            <a:ext cx="6324652" cy="584775"/>
          </a:xfrm>
          <a:prstGeom prst="rect">
            <a:avLst/>
          </a:prstGeom>
          <a:noFill/>
        </p:spPr>
        <p:txBody>
          <a:bodyPr wrap="square" rtlCol="0">
            <a:spAutoFit/>
          </a:bodyPr>
          <a:lstStyle/>
          <a:p>
            <a:pPr algn="ctr"/>
            <a:r>
              <a:rPr lang="zh-CN" altLang="en-US" sz="3200" b="1" dirty="0"/>
              <a:t>区块链云化服务模型</a:t>
            </a:r>
            <a:endParaRPr lang="zh-CN" altLang="en-US" sz="2800" b="1" dirty="0">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1B5FA659-5C6A-2640-909A-AC4DA312F65B}"/>
              </a:ext>
            </a:extLst>
          </p:cNvPr>
          <p:cNvSpPr txBox="1"/>
          <p:nvPr/>
        </p:nvSpPr>
        <p:spPr>
          <a:xfrm>
            <a:off x="4382268" y="2659621"/>
            <a:ext cx="3660720" cy="961225"/>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使用</a:t>
            </a:r>
            <a:r>
              <a:rPr lang="en-US" altLang="zh-CN" sz="2000" dirty="0" err="1">
                <a:latin typeface="Microsoft YaHei" panose="020B0503020204020204" pitchFamily="34" charset="-122"/>
                <a:ea typeface="Microsoft YaHei" panose="020B0503020204020204" pitchFamily="34" charset="-122"/>
              </a:rPr>
              <a:t>kubectl</a:t>
            </a:r>
            <a:r>
              <a:rPr lang="zh-CN" altLang="en-US" sz="2000" dirty="0">
                <a:latin typeface="Microsoft YaHei" panose="020B0503020204020204" pitchFamily="34" charset="-122"/>
                <a:ea typeface="Microsoft YaHei" panose="020B0503020204020204" pitchFamily="34" charset="-122"/>
              </a:rPr>
              <a:t>命令管理</a:t>
            </a:r>
            <a:r>
              <a:rPr lang="en-US" altLang="zh-CN" sz="2000" dirty="0">
                <a:latin typeface="Microsoft YaHei" panose="020B0503020204020204" pitchFamily="34" charset="-122"/>
                <a:ea typeface="Microsoft YaHei" panose="020B0503020204020204" pitchFamily="34" charset="-122"/>
              </a:rPr>
              <a:t>Fabric,</a:t>
            </a:r>
          </a:p>
          <a:p>
            <a:pPr>
              <a:lnSpc>
                <a:spcPct val="150000"/>
              </a:lnSpc>
            </a:pPr>
            <a:r>
              <a:rPr lang="zh-CN" altLang="en-US" sz="2000" dirty="0">
                <a:latin typeface="Microsoft YaHei" panose="020B0503020204020204" pitchFamily="34" charset="-122"/>
                <a:ea typeface="Microsoft YaHei" panose="020B0503020204020204" pitchFamily="34" charset="-122"/>
              </a:rPr>
              <a:t>显示于</a:t>
            </a:r>
            <a:r>
              <a:rPr lang="en-US" altLang="zh-CN" sz="2000" dirty="0">
                <a:latin typeface="Microsoft YaHei" panose="020B0503020204020204" pitchFamily="34" charset="-122"/>
                <a:ea typeface="Microsoft YaHei" panose="020B0503020204020204" pitchFamily="34" charset="-122"/>
              </a:rPr>
              <a:t>k8s-dashboard</a:t>
            </a:r>
          </a:p>
        </p:txBody>
      </p:sp>
      <p:sp>
        <p:nvSpPr>
          <p:cNvPr id="21" name="文本框 20">
            <a:extLst>
              <a:ext uri="{FF2B5EF4-FFF2-40B4-BE49-F238E27FC236}">
                <a16:creationId xmlns:a16="http://schemas.microsoft.com/office/drawing/2014/main" id="{89613B2B-C360-C44C-B83A-852434C8BA64}"/>
              </a:ext>
            </a:extLst>
          </p:cNvPr>
          <p:cNvSpPr txBox="1"/>
          <p:nvPr/>
        </p:nvSpPr>
        <p:spPr>
          <a:xfrm>
            <a:off x="4382267" y="4014092"/>
            <a:ext cx="3804741" cy="961225"/>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复用</a:t>
            </a:r>
            <a:r>
              <a:rPr lang="en-US" altLang="zh-CN" sz="2000" dirty="0">
                <a:latin typeface="Microsoft YaHei" panose="020B0503020204020204" pitchFamily="34" charset="-122"/>
                <a:ea typeface="Microsoft YaHei" panose="020B0503020204020204" pitchFamily="34" charset="-122"/>
              </a:rPr>
              <a:t>Kubernetes API</a:t>
            </a:r>
            <a:r>
              <a:rPr lang="zh-CN" altLang="en-US" sz="2000" dirty="0">
                <a:latin typeface="Microsoft YaHei" panose="020B0503020204020204" pitchFamily="34" charset="-122"/>
                <a:ea typeface="Microsoft YaHei" panose="020B0503020204020204" pitchFamily="34" charset="-122"/>
              </a:rPr>
              <a:t>公共功能如</a:t>
            </a:r>
            <a:r>
              <a:rPr lang="en-US" altLang="zh-CN" sz="2000" dirty="0">
                <a:latin typeface="Microsoft YaHei" panose="020B0503020204020204" pitchFamily="34" charset="-122"/>
                <a:ea typeface="Microsoft YaHei" panose="020B0503020204020204" pitchFamily="34" charset="-122"/>
              </a:rPr>
              <a:t>CRUD</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Watch</a:t>
            </a:r>
            <a:r>
              <a:rPr lang="zh-CN" altLang="en-US" sz="2000" dirty="0">
                <a:latin typeface="Microsoft YaHei" panose="020B0503020204020204" pitchFamily="34" charset="-122"/>
                <a:ea typeface="Microsoft YaHei" panose="020B0503020204020204" pitchFamily="34" charset="-122"/>
              </a:rPr>
              <a:t>、内置认证</a:t>
            </a:r>
            <a:endParaRPr lang="en-US" altLang="zh-CN" sz="2000" dirty="0">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E6AB187D-92FA-BD4B-B5B2-8E0148187CFC}"/>
              </a:ext>
            </a:extLst>
          </p:cNvPr>
          <p:cNvSpPr txBox="1"/>
          <p:nvPr/>
        </p:nvSpPr>
        <p:spPr>
          <a:xfrm>
            <a:off x="4650448" y="2056894"/>
            <a:ext cx="2980313" cy="461665"/>
          </a:xfrm>
          <a:prstGeom prst="rect">
            <a:avLst/>
          </a:prstGeom>
          <a:noFill/>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更简单、更原生的</a:t>
            </a:r>
            <a:endParaRPr lang="en-US" altLang="zh-CN" sz="2400" b="1"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40ADAC74-8F04-CB40-8E24-14C9C1023A37}"/>
              </a:ext>
            </a:extLst>
          </p:cNvPr>
          <p:cNvSpPr txBox="1"/>
          <p:nvPr/>
        </p:nvSpPr>
        <p:spPr>
          <a:xfrm>
            <a:off x="767232" y="2026237"/>
            <a:ext cx="3180659" cy="461665"/>
          </a:xfrm>
          <a:prstGeom prst="rect">
            <a:avLst/>
          </a:prstGeom>
          <a:noFill/>
        </p:spPr>
        <p:txBody>
          <a:bodyPr wrap="square" rtlCol="0">
            <a:spAutoFit/>
          </a:bodyPr>
          <a:lstStyle/>
          <a:p>
            <a:pPr algn="ctr"/>
            <a:r>
              <a:rPr lang="zh-CN" altLang="en-US" sz="2400" b="1" dirty="0">
                <a:latin typeface="Microsoft YaHei" panose="020B0503020204020204" pitchFamily="34" charset="-122"/>
                <a:ea typeface="Microsoft YaHei" panose="020B0503020204020204" pitchFamily="34" charset="-122"/>
              </a:rPr>
              <a:t>利用</a:t>
            </a:r>
            <a:r>
              <a:rPr lang="en-US" altLang="zh-CN" sz="2400" b="1" dirty="0">
                <a:latin typeface="Microsoft YaHei" panose="020B0503020204020204" pitchFamily="34" charset="-122"/>
                <a:ea typeface="Microsoft YaHei" panose="020B0503020204020204" pitchFamily="34" charset="-122"/>
              </a:rPr>
              <a:t>Kubernetes</a:t>
            </a:r>
          </a:p>
        </p:txBody>
      </p:sp>
      <p:sp>
        <p:nvSpPr>
          <p:cNvPr id="24" name="文本框 23">
            <a:extLst>
              <a:ext uri="{FF2B5EF4-FFF2-40B4-BE49-F238E27FC236}">
                <a16:creationId xmlns:a16="http://schemas.microsoft.com/office/drawing/2014/main" id="{0011A567-C87D-364E-8E05-9E71B2AF315E}"/>
              </a:ext>
            </a:extLst>
          </p:cNvPr>
          <p:cNvSpPr txBox="1"/>
          <p:nvPr/>
        </p:nvSpPr>
        <p:spPr>
          <a:xfrm>
            <a:off x="8239899" y="6337717"/>
            <a:ext cx="4841442" cy="276999"/>
          </a:xfrm>
          <a:prstGeom prst="rect">
            <a:avLst/>
          </a:prstGeom>
          <a:noFill/>
        </p:spPr>
        <p:txBody>
          <a:bodyPr wrap="square">
            <a:spAutoFit/>
          </a:bodyPr>
          <a:lstStyle/>
          <a:p>
            <a:r>
              <a:rPr lang="zh-CN" altLang="en-US" sz="1200" dirty="0"/>
              <a:t>[</a:t>
            </a:r>
            <a:r>
              <a:rPr lang="en-US" altLang="zh-CN" sz="1200" dirty="0"/>
              <a:t>5</a:t>
            </a:r>
            <a:r>
              <a:rPr lang="zh-CN" altLang="en-US" sz="1200" dirty="0"/>
              <a:t>]</a:t>
            </a:r>
            <a:r>
              <a:rPr lang="en-US" altLang="zh-CN" sz="1200" dirty="0"/>
              <a:t> CNCF Cloud Native Survey China 2019</a:t>
            </a:r>
            <a:r>
              <a:rPr lang="zh-CN" altLang="en-US" sz="1200" dirty="0"/>
              <a:t> </a:t>
            </a:r>
            <a:endParaRPr lang="en-US" altLang="zh-CN" sz="1200" dirty="0"/>
          </a:p>
        </p:txBody>
      </p:sp>
      <p:sp>
        <p:nvSpPr>
          <p:cNvPr id="26" name="文本框 25">
            <a:extLst>
              <a:ext uri="{FF2B5EF4-FFF2-40B4-BE49-F238E27FC236}">
                <a16:creationId xmlns:a16="http://schemas.microsoft.com/office/drawing/2014/main" id="{D2489B39-E7E2-F140-ABC0-541B8CC43170}"/>
              </a:ext>
            </a:extLst>
          </p:cNvPr>
          <p:cNvSpPr txBox="1"/>
          <p:nvPr/>
        </p:nvSpPr>
        <p:spPr>
          <a:xfrm>
            <a:off x="9084436" y="2056894"/>
            <a:ext cx="1723005" cy="461665"/>
          </a:xfrm>
          <a:prstGeom prst="rect">
            <a:avLst/>
          </a:prstGeom>
          <a:noFill/>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管理</a:t>
            </a:r>
            <a:r>
              <a:rPr lang="en-US" altLang="zh-CN" sz="2400" b="1" dirty="0">
                <a:latin typeface="Microsoft YaHei" panose="020B0503020204020204" pitchFamily="34" charset="-122"/>
                <a:ea typeface="Microsoft YaHei" panose="020B0503020204020204" pitchFamily="34" charset="-122"/>
              </a:rPr>
              <a:t>Fabric</a:t>
            </a:r>
            <a:endParaRPr lang="zh-CN" altLang="en-US" sz="2400" b="1" dirty="0"/>
          </a:p>
        </p:txBody>
      </p:sp>
      <p:sp>
        <p:nvSpPr>
          <p:cNvPr id="28" name="文本框 27">
            <a:extLst>
              <a:ext uri="{FF2B5EF4-FFF2-40B4-BE49-F238E27FC236}">
                <a16:creationId xmlns:a16="http://schemas.microsoft.com/office/drawing/2014/main" id="{69627D3D-E5ED-794A-AFDA-5371C718CEED}"/>
              </a:ext>
            </a:extLst>
          </p:cNvPr>
          <p:cNvSpPr txBox="1"/>
          <p:nvPr/>
        </p:nvSpPr>
        <p:spPr>
          <a:xfrm>
            <a:off x="4741944" y="5230738"/>
            <a:ext cx="2675819" cy="646331"/>
          </a:xfrm>
          <a:prstGeom prst="rect">
            <a:avLst/>
          </a:prstGeom>
          <a:solidFill>
            <a:schemeClr val="bg1"/>
          </a:solidFill>
        </p:spPr>
        <p:txBody>
          <a:bodyPr wrap="square">
            <a:spAutoFit/>
          </a:bodyPr>
          <a:lstStyle/>
          <a:p>
            <a:pPr algn="l"/>
            <a:r>
              <a:rPr lang="en-US" altLang="zh-CN" sz="3600" b="1" i="0" dirty="0" err="1">
                <a:solidFill>
                  <a:srgbClr val="346EE5"/>
                </a:solidFill>
                <a:effectLst/>
                <a:latin typeface="-apple-system"/>
              </a:rPr>
              <a:t>Kubebuilder</a:t>
            </a:r>
            <a:endParaRPr lang="en-US" altLang="zh-CN" sz="3600" b="1" i="0" dirty="0">
              <a:solidFill>
                <a:srgbClr val="346EE5"/>
              </a:solidFill>
              <a:effectLst/>
              <a:latin typeface="-apple-system"/>
            </a:endParaRPr>
          </a:p>
        </p:txBody>
      </p:sp>
      <p:sp>
        <p:nvSpPr>
          <p:cNvPr id="30" name="文本框 29">
            <a:extLst>
              <a:ext uri="{FF2B5EF4-FFF2-40B4-BE49-F238E27FC236}">
                <a16:creationId xmlns:a16="http://schemas.microsoft.com/office/drawing/2014/main" id="{1996E7A0-5ED3-4D48-B5F5-E0E9CA6FF3A3}"/>
              </a:ext>
            </a:extLst>
          </p:cNvPr>
          <p:cNvSpPr txBox="1"/>
          <p:nvPr/>
        </p:nvSpPr>
        <p:spPr>
          <a:xfrm>
            <a:off x="8380482" y="2659620"/>
            <a:ext cx="3145616" cy="961225"/>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声明式自动化配置静态组件，如</a:t>
            </a:r>
            <a:r>
              <a:rPr lang="en-US" altLang="zh-CN" sz="2000" dirty="0">
                <a:latin typeface="Microsoft YaHei" panose="020B0503020204020204" pitchFamily="34" charset="-122"/>
                <a:ea typeface="Microsoft YaHei" panose="020B0503020204020204" pitchFamily="34" charset="-122"/>
              </a:rPr>
              <a:t>: CA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HF</a:t>
            </a:r>
            <a:r>
              <a:rPr lang="zh-CN" altLang="en-US" sz="2000" dirty="0">
                <a:latin typeface="Microsoft YaHei" panose="020B0503020204020204" pitchFamily="34" charset="-122"/>
                <a:ea typeface="Microsoft YaHei" panose="020B0503020204020204" pitchFamily="34" charset="-122"/>
              </a:rPr>
              <a:t>网络组件</a:t>
            </a:r>
            <a:endParaRPr lang="en-US" altLang="zh-CN" sz="2000" dirty="0">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6C2A621B-33A6-0641-B56E-B6D40D8B2695}"/>
              </a:ext>
            </a:extLst>
          </p:cNvPr>
          <p:cNvSpPr txBox="1"/>
          <p:nvPr/>
        </p:nvSpPr>
        <p:spPr>
          <a:xfrm>
            <a:off x="8380482" y="4024406"/>
            <a:ext cx="3022624" cy="961225"/>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命令式创建动态通道、链码</a:t>
            </a:r>
            <a:endParaRPr lang="en-US" altLang="zh-CN" sz="2000" dirty="0">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8589FD6C-2988-7047-8364-B43D234DBDCE}"/>
              </a:ext>
            </a:extLst>
          </p:cNvPr>
          <p:cNvSpPr txBox="1"/>
          <p:nvPr/>
        </p:nvSpPr>
        <p:spPr>
          <a:xfrm>
            <a:off x="8190949" y="5230738"/>
            <a:ext cx="3804740" cy="646331"/>
          </a:xfrm>
          <a:prstGeom prst="rect">
            <a:avLst/>
          </a:prstGeom>
          <a:noFill/>
        </p:spPr>
        <p:txBody>
          <a:bodyPr wrap="square">
            <a:spAutoFit/>
          </a:bodyPr>
          <a:lstStyle/>
          <a:p>
            <a:pPr algn="l"/>
            <a:r>
              <a:rPr lang="en-US" altLang="zh-CN" sz="3600" b="1" dirty="0">
                <a:solidFill>
                  <a:srgbClr val="346EE5"/>
                </a:solidFill>
                <a:latin typeface="-apple-system"/>
              </a:rPr>
              <a:t>Hyperledger Fabric</a:t>
            </a:r>
            <a:endParaRPr lang="en-US" altLang="zh-CN" sz="3600" b="1" i="0" dirty="0">
              <a:solidFill>
                <a:srgbClr val="346EE5"/>
              </a:solidFill>
              <a:effectLst/>
              <a:latin typeface="-apple-system"/>
            </a:endParaRPr>
          </a:p>
        </p:txBody>
      </p:sp>
      <p:cxnSp>
        <p:nvCxnSpPr>
          <p:cNvPr id="35" name="直线连接符 34">
            <a:extLst>
              <a:ext uri="{FF2B5EF4-FFF2-40B4-BE49-F238E27FC236}">
                <a16:creationId xmlns:a16="http://schemas.microsoft.com/office/drawing/2014/main" id="{96190EDC-39F3-8043-9CBE-D3B04BA7F6CE}"/>
              </a:ext>
            </a:extLst>
          </p:cNvPr>
          <p:cNvCxnSpPr>
            <a:cxnSpLocks/>
          </p:cNvCxnSpPr>
          <p:nvPr/>
        </p:nvCxnSpPr>
        <p:spPr>
          <a:xfrm>
            <a:off x="975479" y="2538518"/>
            <a:ext cx="100156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296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灯片编号占位符 1">
            <a:extLst>
              <a:ext uri="{FF2B5EF4-FFF2-40B4-BE49-F238E27FC236}">
                <a16:creationId xmlns:a16="http://schemas.microsoft.com/office/drawing/2014/main" id="{4286A633-0A07-45E8-9674-DCD6425C1150}"/>
              </a:ext>
            </a:extLst>
          </p:cNvPr>
          <p:cNvSpPr txBox="1">
            <a:spLocks/>
          </p:cNvSpPr>
          <p:nvPr/>
        </p:nvSpPr>
        <p:spPr>
          <a:xfrm>
            <a:off x="10991169" y="63903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25" name="文本占位符 2">
            <a:extLst>
              <a:ext uri="{FF2B5EF4-FFF2-40B4-BE49-F238E27FC236}">
                <a16:creationId xmlns:a16="http://schemas.microsoft.com/office/drawing/2014/main" id="{5D169195-14F6-C640-8B46-88DC0DD98D15}"/>
              </a:ext>
            </a:extLst>
          </p:cNvPr>
          <p:cNvSpPr txBox="1">
            <a:spLocks/>
          </p:cNvSpPr>
          <p:nvPr/>
        </p:nvSpPr>
        <p:spPr>
          <a:xfrm>
            <a:off x="774137" y="328713"/>
            <a:ext cx="2641661"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dirty="0">
                <a:latin typeface="Times New Roman"/>
                <a:ea typeface="微软雅黑"/>
                <a:cs typeface=""/>
              </a:rPr>
              <a:t>BaaS</a:t>
            </a:r>
            <a:r>
              <a:rPr lang="zh-CN" altLang="en-US" dirty="0">
                <a:latin typeface="Times New Roman"/>
                <a:ea typeface="微软雅黑"/>
                <a:cs typeface=""/>
              </a:rPr>
              <a:t>通用架构</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sp>
        <p:nvSpPr>
          <p:cNvPr id="2" name="圆角矩形 1">
            <a:extLst>
              <a:ext uri="{FF2B5EF4-FFF2-40B4-BE49-F238E27FC236}">
                <a16:creationId xmlns:a16="http://schemas.microsoft.com/office/drawing/2014/main" id="{29D2E5B2-7F50-A14E-B72A-DFE7846102E6}"/>
              </a:ext>
            </a:extLst>
          </p:cNvPr>
          <p:cNvSpPr/>
          <p:nvPr/>
        </p:nvSpPr>
        <p:spPr>
          <a:xfrm>
            <a:off x="3811592" y="4831792"/>
            <a:ext cx="5399087" cy="921894"/>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2">
            <a:extLst>
              <a:ext uri="{FF2B5EF4-FFF2-40B4-BE49-F238E27FC236}">
                <a16:creationId xmlns:a16="http://schemas.microsoft.com/office/drawing/2014/main" id="{11324E89-B8BB-384A-9CF3-EED8FB5778DE}"/>
              </a:ext>
            </a:extLst>
          </p:cNvPr>
          <p:cNvSpPr/>
          <p:nvPr/>
        </p:nvSpPr>
        <p:spPr>
          <a:xfrm>
            <a:off x="5351968" y="5085778"/>
            <a:ext cx="970671" cy="4139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Docker</a:t>
            </a:r>
            <a:endParaRPr kumimoji="1" lang="zh-CN" altLang="en-US" dirty="0">
              <a:solidFill>
                <a:schemeClr val="tx1"/>
              </a:solidFill>
            </a:endParaRPr>
          </a:p>
        </p:txBody>
      </p:sp>
      <p:sp>
        <p:nvSpPr>
          <p:cNvPr id="5" name="文本框 4">
            <a:extLst>
              <a:ext uri="{FF2B5EF4-FFF2-40B4-BE49-F238E27FC236}">
                <a16:creationId xmlns:a16="http://schemas.microsoft.com/office/drawing/2014/main" id="{A22E49B0-F280-D34C-A7D8-50419C840327}"/>
              </a:ext>
            </a:extLst>
          </p:cNvPr>
          <p:cNvSpPr txBox="1"/>
          <p:nvPr/>
        </p:nvSpPr>
        <p:spPr>
          <a:xfrm>
            <a:off x="4577719" y="5261317"/>
            <a:ext cx="184731" cy="369332"/>
          </a:xfrm>
          <a:prstGeom prst="rect">
            <a:avLst/>
          </a:prstGeom>
          <a:noFill/>
        </p:spPr>
        <p:txBody>
          <a:bodyPr wrap="none" rtlCol="0">
            <a:spAutoFit/>
          </a:bodyPr>
          <a:lstStyle/>
          <a:p>
            <a:endParaRPr kumimoji="1" lang="zh-CN" altLang="en-US" dirty="0"/>
          </a:p>
        </p:txBody>
      </p:sp>
      <p:sp>
        <p:nvSpPr>
          <p:cNvPr id="18" name="圆角矩形 17">
            <a:extLst>
              <a:ext uri="{FF2B5EF4-FFF2-40B4-BE49-F238E27FC236}">
                <a16:creationId xmlns:a16="http://schemas.microsoft.com/office/drawing/2014/main" id="{6BB93B29-ADA8-3142-AF98-4BECA876DC10}"/>
              </a:ext>
            </a:extLst>
          </p:cNvPr>
          <p:cNvSpPr/>
          <p:nvPr/>
        </p:nvSpPr>
        <p:spPr>
          <a:xfrm>
            <a:off x="6758356" y="5085778"/>
            <a:ext cx="970671" cy="4139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Swarm</a:t>
            </a:r>
            <a:endParaRPr kumimoji="1" lang="zh-CN" altLang="en-US" dirty="0">
              <a:solidFill>
                <a:schemeClr val="tx1"/>
              </a:solidFill>
            </a:endParaRPr>
          </a:p>
        </p:txBody>
      </p:sp>
      <p:sp>
        <p:nvSpPr>
          <p:cNvPr id="19" name="圆角矩形 18">
            <a:extLst>
              <a:ext uri="{FF2B5EF4-FFF2-40B4-BE49-F238E27FC236}">
                <a16:creationId xmlns:a16="http://schemas.microsoft.com/office/drawing/2014/main" id="{DF7A6D68-FF0B-BE42-AFED-EEACFB4218D4}"/>
              </a:ext>
            </a:extLst>
          </p:cNvPr>
          <p:cNvSpPr/>
          <p:nvPr/>
        </p:nvSpPr>
        <p:spPr>
          <a:xfrm>
            <a:off x="8079906" y="5085778"/>
            <a:ext cx="970671" cy="4139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K8s</a:t>
            </a:r>
            <a:endParaRPr kumimoji="1" lang="zh-CN" altLang="en-US" dirty="0">
              <a:solidFill>
                <a:schemeClr val="tx1"/>
              </a:solidFill>
            </a:endParaRPr>
          </a:p>
        </p:txBody>
      </p:sp>
      <p:sp>
        <p:nvSpPr>
          <p:cNvPr id="7" name="文本框 6">
            <a:extLst>
              <a:ext uri="{FF2B5EF4-FFF2-40B4-BE49-F238E27FC236}">
                <a16:creationId xmlns:a16="http://schemas.microsoft.com/office/drawing/2014/main" id="{07B84FDA-6FCC-574C-9D18-0EC1F6D7679C}"/>
              </a:ext>
            </a:extLst>
          </p:cNvPr>
          <p:cNvSpPr txBox="1"/>
          <p:nvPr/>
        </p:nvSpPr>
        <p:spPr>
          <a:xfrm>
            <a:off x="2399888" y="5116301"/>
            <a:ext cx="1338828"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基础设施层</a:t>
            </a:r>
          </a:p>
        </p:txBody>
      </p:sp>
      <p:sp>
        <p:nvSpPr>
          <p:cNvPr id="21" name="圆角矩形 20">
            <a:extLst>
              <a:ext uri="{FF2B5EF4-FFF2-40B4-BE49-F238E27FC236}">
                <a16:creationId xmlns:a16="http://schemas.microsoft.com/office/drawing/2014/main" id="{73ACD42A-34B6-F949-968F-C214B9BAF247}"/>
              </a:ext>
            </a:extLst>
          </p:cNvPr>
          <p:cNvSpPr/>
          <p:nvPr/>
        </p:nvSpPr>
        <p:spPr>
          <a:xfrm>
            <a:off x="3988000" y="5085778"/>
            <a:ext cx="970671" cy="4139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VM</a:t>
            </a:r>
            <a:endParaRPr kumimoji="1" lang="zh-CN" altLang="en-US" dirty="0">
              <a:solidFill>
                <a:schemeClr val="tx1"/>
              </a:solidFill>
            </a:endParaRPr>
          </a:p>
        </p:txBody>
      </p:sp>
      <p:sp>
        <p:nvSpPr>
          <p:cNvPr id="23" name="文本框 22">
            <a:extLst>
              <a:ext uri="{FF2B5EF4-FFF2-40B4-BE49-F238E27FC236}">
                <a16:creationId xmlns:a16="http://schemas.microsoft.com/office/drawing/2014/main" id="{EAA3869D-EE9B-B440-B177-AF2D9AB455A5}"/>
              </a:ext>
            </a:extLst>
          </p:cNvPr>
          <p:cNvSpPr txBox="1"/>
          <p:nvPr/>
        </p:nvSpPr>
        <p:spPr>
          <a:xfrm>
            <a:off x="2516192" y="4257779"/>
            <a:ext cx="877163"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网络层</a:t>
            </a:r>
          </a:p>
        </p:txBody>
      </p:sp>
      <p:sp>
        <p:nvSpPr>
          <p:cNvPr id="34" name="文本框 33">
            <a:extLst>
              <a:ext uri="{FF2B5EF4-FFF2-40B4-BE49-F238E27FC236}">
                <a16:creationId xmlns:a16="http://schemas.microsoft.com/office/drawing/2014/main" id="{5E54EC4C-964F-F14D-BB91-985D6D4DEE4E}"/>
              </a:ext>
            </a:extLst>
          </p:cNvPr>
          <p:cNvSpPr txBox="1"/>
          <p:nvPr/>
        </p:nvSpPr>
        <p:spPr>
          <a:xfrm>
            <a:off x="2324228" y="3115994"/>
            <a:ext cx="1338828"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网络服务层</a:t>
            </a:r>
          </a:p>
        </p:txBody>
      </p:sp>
      <p:sp>
        <p:nvSpPr>
          <p:cNvPr id="8" name="圆角矩形 7">
            <a:extLst>
              <a:ext uri="{FF2B5EF4-FFF2-40B4-BE49-F238E27FC236}">
                <a16:creationId xmlns:a16="http://schemas.microsoft.com/office/drawing/2014/main" id="{5CCBE8E6-2E47-D84C-9C80-DC7757C98A28}"/>
              </a:ext>
            </a:extLst>
          </p:cNvPr>
          <p:cNvSpPr/>
          <p:nvPr/>
        </p:nvSpPr>
        <p:spPr>
          <a:xfrm>
            <a:off x="3797793" y="4257779"/>
            <a:ext cx="5412886" cy="369332"/>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Hyperledger</a:t>
            </a:r>
            <a:r>
              <a:rPr kumimoji="1" lang="zh-CN" altLang="en-US" dirty="0">
                <a:solidFill>
                  <a:schemeClr val="tx1"/>
                </a:solidFill>
              </a:rPr>
              <a:t> </a:t>
            </a:r>
            <a:r>
              <a:rPr kumimoji="1" lang="en-US" altLang="zh-CN" dirty="0">
                <a:solidFill>
                  <a:schemeClr val="tx1"/>
                </a:solidFill>
              </a:rPr>
              <a:t>Fabric</a:t>
            </a:r>
            <a:endParaRPr kumimoji="1" lang="zh-CN" altLang="en-US" dirty="0">
              <a:solidFill>
                <a:schemeClr val="tx1"/>
              </a:solidFill>
            </a:endParaRPr>
          </a:p>
        </p:txBody>
      </p:sp>
      <p:sp>
        <p:nvSpPr>
          <p:cNvPr id="35" name="圆角矩形 34">
            <a:extLst>
              <a:ext uri="{FF2B5EF4-FFF2-40B4-BE49-F238E27FC236}">
                <a16:creationId xmlns:a16="http://schemas.microsoft.com/office/drawing/2014/main" id="{307EF641-12DD-0F43-9DF3-0E0EBB2A6369}"/>
              </a:ext>
            </a:extLst>
          </p:cNvPr>
          <p:cNvSpPr/>
          <p:nvPr/>
        </p:nvSpPr>
        <p:spPr>
          <a:xfrm>
            <a:off x="3797793" y="2672862"/>
            <a:ext cx="5412886" cy="1293887"/>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圆角矩形 35">
            <a:extLst>
              <a:ext uri="{FF2B5EF4-FFF2-40B4-BE49-F238E27FC236}">
                <a16:creationId xmlns:a16="http://schemas.microsoft.com/office/drawing/2014/main" id="{DA1BBD6F-1385-BA46-9BA7-B25AC664A4B7}"/>
              </a:ext>
            </a:extLst>
          </p:cNvPr>
          <p:cNvSpPr/>
          <p:nvPr/>
        </p:nvSpPr>
        <p:spPr>
          <a:xfrm>
            <a:off x="4291907" y="2769379"/>
            <a:ext cx="351652" cy="1096938"/>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用户管理</a:t>
            </a:r>
          </a:p>
        </p:txBody>
      </p:sp>
      <p:sp>
        <p:nvSpPr>
          <p:cNvPr id="37" name="圆角矩形 36">
            <a:extLst>
              <a:ext uri="{FF2B5EF4-FFF2-40B4-BE49-F238E27FC236}">
                <a16:creationId xmlns:a16="http://schemas.microsoft.com/office/drawing/2014/main" id="{7EFF2F6C-F94C-354F-8D44-CF945202BF85}"/>
              </a:ext>
            </a:extLst>
          </p:cNvPr>
          <p:cNvSpPr/>
          <p:nvPr/>
        </p:nvSpPr>
        <p:spPr>
          <a:xfrm>
            <a:off x="4917503" y="2771776"/>
            <a:ext cx="351652" cy="1096938"/>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节点管理</a:t>
            </a:r>
          </a:p>
        </p:txBody>
      </p:sp>
      <p:sp>
        <p:nvSpPr>
          <p:cNvPr id="38" name="圆角矩形 37">
            <a:extLst>
              <a:ext uri="{FF2B5EF4-FFF2-40B4-BE49-F238E27FC236}">
                <a16:creationId xmlns:a16="http://schemas.microsoft.com/office/drawing/2014/main" id="{A7A172B4-4B1F-D34B-9274-9BE3602FE0FB}"/>
              </a:ext>
            </a:extLst>
          </p:cNvPr>
          <p:cNvSpPr/>
          <p:nvPr/>
        </p:nvSpPr>
        <p:spPr>
          <a:xfrm>
            <a:off x="5503791" y="2752191"/>
            <a:ext cx="351652" cy="1096938"/>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合约管理</a:t>
            </a:r>
          </a:p>
        </p:txBody>
      </p:sp>
      <p:sp>
        <p:nvSpPr>
          <p:cNvPr id="39" name="圆角矩形 38">
            <a:extLst>
              <a:ext uri="{FF2B5EF4-FFF2-40B4-BE49-F238E27FC236}">
                <a16:creationId xmlns:a16="http://schemas.microsoft.com/office/drawing/2014/main" id="{204EFAF7-E880-B440-917B-07BD802F0808}"/>
              </a:ext>
            </a:extLst>
          </p:cNvPr>
          <p:cNvSpPr/>
          <p:nvPr/>
        </p:nvSpPr>
        <p:spPr>
          <a:xfrm>
            <a:off x="6113286" y="2752191"/>
            <a:ext cx="351652" cy="1096938"/>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通道管理</a:t>
            </a:r>
          </a:p>
        </p:txBody>
      </p:sp>
      <p:sp>
        <p:nvSpPr>
          <p:cNvPr id="42" name="圆角矩形 41">
            <a:extLst>
              <a:ext uri="{FF2B5EF4-FFF2-40B4-BE49-F238E27FC236}">
                <a16:creationId xmlns:a16="http://schemas.microsoft.com/office/drawing/2014/main" id="{47960DD7-E524-DA49-A9AC-C692BFFE39AD}"/>
              </a:ext>
            </a:extLst>
          </p:cNvPr>
          <p:cNvSpPr/>
          <p:nvPr/>
        </p:nvSpPr>
        <p:spPr>
          <a:xfrm>
            <a:off x="6715352" y="2752191"/>
            <a:ext cx="351652" cy="1096938"/>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证书管理</a:t>
            </a:r>
          </a:p>
        </p:txBody>
      </p:sp>
      <p:sp>
        <p:nvSpPr>
          <p:cNvPr id="43" name="圆角矩形 42">
            <a:extLst>
              <a:ext uri="{FF2B5EF4-FFF2-40B4-BE49-F238E27FC236}">
                <a16:creationId xmlns:a16="http://schemas.microsoft.com/office/drawing/2014/main" id="{C02105E1-DF7D-2F47-9AD7-22D14A80A387}"/>
              </a:ext>
            </a:extLst>
          </p:cNvPr>
          <p:cNvSpPr/>
          <p:nvPr/>
        </p:nvSpPr>
        <p:spPr>
          <a:xfrm>
            <a:off x="7317418" y="2752191"/>
            <a:ext cx="351652" cy="1096938"/>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日志审计</a:t>
            </a:r>
          </a:p>
        </p:txBody>
      </p:sp>
      <p:sp>
        <p:nvSpPr>
          <p:cNvPr id="44" name="圆角矩形 43">
            <a:extLst>
              <a:ext uri="{FF2B5EF4-FFF2-40B4-BE49-F238E27FC236}">
                <a16:creationId xmlns:a16="http://schemas.microsoft.com/office/drawing/2014/main" id="{C6D02C83-0C74-EC48-8FEF-316828ABD80E}"/>
              </a:ext>
            </a:extLst>
          </p:cNvPr>
          <p:cNvSpPr/>
          <p:nvPr/>
        </p:nvSpPr>
        <p:spPr>
          <a:xfrm>
            <a:off x="8490742" y="2752191"/>
            <a:ext cx="351652" cy="1096938"/>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共识机制</a:t>
            </a:r>
          </a:p>
        </p:txBody>
      </p:sp>
      <p:sp>
        <p:nvSpPr>
          <p:cNvPr id="45" name="圆角矩形 44">
            <a:extLst>
              <a:ext uri="{FF2B5EF4-FFF2-40B4-BE49-F238E27FC236}">
                <a16:creationId xmlns:a16="http://schemas.microsoft.com/office/drawing/2014/main" id="{55252400-B8AE-9F40-B6B0-EAB7DFCF9ECD}"/>
              </a:ext>
            </a:extLst>
          </p:cNvPr>
          <p:cNvSpPr/>
          <p:nvPr/>
        </p:nvSpPr>
        <p:spPr>
          <a:xfrm>
            <a:off x="3783726" y="2049544"/>
            <a:ext cx="5412886" cy="369332"/>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Restful</a:t>
            </a:r>
            <a:r>
              <a:rPr kumimoji="1" lang="zh-CN" altLang="en-US" dirty="0">
                <a:solidFill>
                  <a:schemeClr val="tx1"/>
                </a:solidFill>
              </a:rPr>
              <a:t> </a:t>
            </a:r>
            <a:r>
              <a:rPr kumimoji="1" lang="en-US" altLang="zh-CN" dirty="0">
                <a:solidFill>
                  <a:schemeClr val="tx1"/>
                </a:solidFill>
              </a:rPr>
              <a:t>APIs</a:t>
            </a:r>
            <a:endParaRPr kumimoji="1" lang="zh-CN" altLang="en-US" dirty="0">
              <a:solidFill>
                <a:schemeClr val="tx1"/>
              </a:solidFill>
            </a:endParaRPr>
          </a:p>
        </p:txBody>
      </p:sp>
      <p:sp>
        <p:nvSpPr>
          <p:cNvPr id="46" name="圆角矩形 45">
            <a:extLst>
              <a:ext uri="{FF2B5EF4-FFF2-40B4-BE49-F238E27FC236}">
                <a16:creationId xmlns:a16="http://schemas.microsoft.com/office/drawing/2014/main" id="{EBA30490-0283-E54E-A4BA-710DFB0CE859}"/>
              </a:ext>
            </a:extLst>
          </p:cNvPr>
          <p:cNvSpPr/>
          <p:nvPr/>
        </p:nvSpPr>
        <p:spPr>
          <a:xfrm>
            <a:off x="7904080" y="2752191"/>
            <a:ext cx="351652" cy="1096938"/>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监控分析</a:t>
            </a:r>
          </a:p>
        </p:txBody>
      </p:sp>
      <p:sp>
        <p:nvSpPr>
          <p:cNvPr id="47" name="文本框 46">
            <a:extLst>
              <a:ext uri="{FF2B5EF4-FFF2-40B4-BE49-F238E27FC236}">
                <a16:creationId xmlns:a16="http://schemas.microsoft.com/office/drawing/2014/main" id="{B1DC5987-FF84-4540-AEE5-9CD3F86F4C75}"/>
              </a:ext>
            </a:extLst>
          </p:cNvPr>
          <p:cNvSpPr txBox="1"/>
          <p:nvPr/>
        </p:nvSpPr>
        <p:spPr>
          <a:xfrm>
            <a:off x="2689315" y="2049544"/>
            <a:ext cx="530915" cy="369332"/>
          </a:xfrm>
          <a:prstGeom prst="rect">
            <a:avLst/>
          </a:prstGeom>
          <a:noFill/>
        </p:spPr>
        <p:txBody>
          <a:bodyPr wrap="none" rtlCol="0">
            <a:spAutoFit/>
          </a:bodyPr>
          <a:lstStyle/>
          <a:p>
            <a:r>
              <a:rPr kumimoji="1" lang="en-US" altLang="zh-CN" dirty="0">
                <a:latin typeface="SimSun" panose="02010600030101010101" pitchFamily="2" charset="-122"/>
                <a:ea typeface="SimSun" panose="02010600030101010101" pitchFamily="2" charset="-122"/>
              </a:rPr>
              <a:t>API</a:t>
            </a:r>
            <a:endParaRPr kumimoji="1" lang="zh-CN" altLang="en-US" dirty="0">
              <a:latin typeface="SimSun" panose="02010600030101010101" pitchFamily="2" charset="-122"/>
              <a:ea typeface="SimSun" panose="02010600030101010101" pitchFamily="2" charset="-122"/>
            </a:endParaRPr>
          </a:p>
        </p:txBody>
      </p:sp>
      <p:sp>
        <p:nvSpPr>
          <p:cNvPr id="48" name="圆角矩形 47">
            <a:extLst>
              <a:ext uri="{FF2B5EF4-FFF2-40B4-BE49-F238E27FC236}">
                <a16:creationId xmlns:a16="http://schemas.microsoft.com/office/drawing/2014/main" id="{B4B9F467-DAAC-9644-A0F4-D2FEF3CC77D9}"/>
              </a:ext>
            </a:extLst>
          </p:cNvPr>
          <p:cNvSpPr/>
          <p:nvPr/>
        </p:nvSpPr>
        <p:spPr>
          <a:xfrm>
            <a:off x="4457028" y="1148542"/>
            <a:ext cx="1578091" cy="522215"/>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SimSun" panose="02010600030101010101" pitchFamily="2" charset="-122"/>
                <a:ea typeface="SimSun" panose="02010600030101010101" pitchFamily="2" charset="-122"/>
              </a:rPr>
              <a:t>Dashboard</a:t>
            </a:r>
            <a:endParaRPr kumimoji="1" lang="zh-CN" altLang="en-US" dirty="0">
              <a:solidFill>
                <a:schemeClr val="tx1"/>
              </a:solidFill>
              <a:latin typeface="SimSun" panose="02010600030101010101" pitchFamily="2" charset="-122"/>
              <a:ea typeface="SimSun" panose="02010600030101010101" pitchFamily="2" charset="-122"/>
            </a:endParaRPr>
          </a:p>
        </p:txBody>
      </p:sp>
      <p:sp>
        <p:nvSpPr>
          <p:cNvPr id="49" name="圆角矩形 48">
            <a:extLst>
              <a:ext uri="{FF2B5EF4-FFF2-40B4-BE49-F238E27FC236}">
                <a16:creationId xmlns:a16="http://schemas.microsoft.com/office/drawing/2014/main" id="{CA4FEAA4-4E70-4A42-A5D2-BEFDD531185D}"/>
              </a:ext>
            </a:extLst>
          </p:cNvPr>
          <p:cNvSpPr/>
          <p:nvPr/>
        </p:nvSpPr>
        <p:spPr>
          <a:xfrm>
            <a:off x="6560858" y="1143000"/>
            <a:ext cx="1897948" cy="499676"/>
          </a:xfrm>
          <a:prstGeom prst="roundRect">
            <a:avLst/>
          </a:prstGeom>
          <a:solidFill>
            <a:srgbClr val="E1E1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各场景下的应用</a:t>
            </a:r>
          </a:p>
        </p:txBody>
      </p:sp>
      <p:sp>
        <p:nvSpPr>
          <p:cNvPr id="50" name="文本框 49">
            <a:extLst>
              <a:ext uri="{FF2B5EF4-FFF2-40B4-BE49-F238E27FC236}">
                <a16:creationId xmlns:a16="http://schemas.microsoft.com/office/drawing/2014/main" id="{CCE2D3E2-281F-9147-9AC0-8830D1C92DC0}"/>
              </a:ext>
            </a:extLst>
          </p:cNvPr>
          <p:cNvSpPr txBox="1"/>
          <p:nvPr/>
        </p:nvSpPr>
        <p:spPr>
          <a:xfrm>
            <a:off x="2538636" y="1273344"/>
            <a:ext cx="877163"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应用层</a:t>
            </a:r>
          </a:p>
        </p:txBody>
      </p:sp>
      <p:sp>
        <p:nvSpPr>
          <p:cNvPr id="51" name="圆角矩形 50">
            <a:extLst>
              <a:ext uri="{FF2B5EF4-FFF2-40B4-BE49-F238E27FC236}">
                <a16:creationId xmlns:a16="http://schemas.microsoft.com/office/drawing/2014/main" id="{8C2BFD04-7067-924E-A143-B129EEB99662}"/>
              </a:ext>
            </a:extLst>
          </p:cNvPr>
          <p:cNvSpPr/>
          <p:nvPr/>
        </p:nvSpPr>
        <p:spPr>
          <a:xfrm>
            <a:off x="3738716" y="970671"/>
            <a:ext cx="5412886" cy="91217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右大括号 3">
            <a:extLst>
              <a:ext uri="{FF2B5EF4-FFF2-40B4-BE49-F238E27FC236}">
                <a16:creationId xmlns:a16="http://schemas.microsoft.com/office/drawing/2014/main" id="{30EB854B-4294-844E-9003-90B0D3D15E13}"/>
              </a:ext>
            </a:extLst>
          </p:cNvPr>
          <p:cNvSpPr/>
          <p:nvPr/>
        </p:nvSpPr>
        <p:spPr>
          <a:xfrm>
            <a:off x="9374370" y="2049544"/>
            <a:ext cx="187188" cy="376283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40" name="右大括号 39">
            <a:extLst>
              <a:ext uri="{FF2B5EF4-FFF2-40B4-BE49-F238E27FC236}">
                <a16:creationId xmlns:a16="http://schemas.microsoft.com/office/drawing/2014/main" id="{995E09DC-E533-694D-A5ED-C440232663A0}"/>
              </a:ext>
            </a:extLst>
          </p:cNvPr>
          <p:cNvSpPr/>
          <p:nvPr/>
        </p:nvSpPr>
        <p:spPr>
          <a:xfrm>
            <a:off x="9374370" y="953561"/>
            <a:ext cx="141890" cy="912176"/>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F0FEEBB8-0D16-6C4F-A5B8-1516CB67B7C3}"/>
              </a:ext>
            </a:extLst>
          </p:cNvPr>
          <p:cNvSpPr txBox="1"/>
          <p:nvPr/>
        </p:nvSpPr>
        <p:spPr>
          <a:xfrm>
            <a:off x="9588208" y="3746297"/>
            <a:ext cx="865333" cy="369332"/>
          </a:xfrm>
          <a:prstGeom prst="rect">
            <a:avLst/>
          </a:prstGeom>
          <a:noFill/>
        </p:spPr>
        <p:txBody>
          <a:bodyPr wrap="square">
            <a:spAutoFit/>
          </a:bodyPr>
          <a:lstStyle/>
          <a:p>
            <a:pPr algn="ctr"/>
            <a:r>
              <a:rPr kumimoji="1" lang="en-US" altLang="zh-CN" dirty="0">
                <a:solidFill>
                  <a:schemeClr val="tx1"/>
                </a:solidFill>
              </a:rPr>
              <a:t>PaaS</a:t>
            </a:r>
            <a:endParaRPr kumimoji="1" lang="zh-CN" altLang="en-US" dirty="0">
              <a:solidFill>
                <a:schemeClr val="tx1"/>
              </a:solidFill>
            </a:endParaRPr>
          </a:p>
        </p:txBody>
      </p:sp>
      <p:sp>
        <p:nvSpPr>
          <p:cNvPr id="52" name="文本框 51">
            <a:extLst>
              <a:ext uri="{FF2B5EF4-FFF2-40B4-BE49-F238E27FC236}">
                <a16:creationId xmlns:a16="http://schemas.microsoft.com/office/drawing/2014/main" id="{2FE9F858-1C0F-D14C-8E1B-FA73AF48326A}"/>
              </a:ext>
            </a:extLst>
          </p:cNvPr>
          <p:cNvSpPr txBox="1"/>
          <p:nvPr/>
        </p:nvSpPr>
        <p:spPr>
          <a:xfrm>
            <a:off x="9588208" y="1242093"/>
            <a:ext cx="865333" cy="369332"/>
          </a:xfrm>
          <a:prstGeom prst="rect">
            <a:avLst/>
          </a:prstGeom>
          <a:noFill/>
        </p:spPr>
        <p:txBody>
          <a:bodyPr wrap="square">
            <a:spAutoFit/>
          </a:bodyPr>
          <a:lstStyle/>
          <a:p>
            <a:pPr algn="ctr"/>
            <a:r>
              <a:rPr kumimoji="1" lang="en-US" altLang="zh-CN" dirty="0"/>
              <a:t>S</a:t>
            </a:r>
            <a:r>
              <a:rPr kumimoji="1" lang="en-US" altLang="zh-CN" dirty="0">
                <a:solidFill>
                  <a:schemeClr val="tx1"/>
                </a:solidFill>
              </a:rPr>
              <a:t>aaS</a:t>
            </a:r>
            <a:endParaRPr kumimoji="1" lang="zh-CN" altLang="en-US" dirty="0">
              <a:solidFill>
                <a:schemeClr val="tx1"/>
              </a:solidFill>
            </a:endParaRPr>
          </a:p>
        </p:txBody>
      </p:sp>
    </p:spTree>
    <p:extLst>
      <p:ext uri="{BB962C8B-B14F-4D97-AF65-F5344CB8AC3E}">
        <p14:creationId xmlns:p14="http://schemas.microsoft.com/office/powerpoint/2010/main" val="1314836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801349" y="6405444"/>
            <a:ext cx="1390651" cy="365125"/>
          </a:xfrm>
        </p:spPr>
        <p:txBody>
          <a:bodyPr/>
          <a:lstStyle/>
          <a:p>
            <a:fld id="{51D91E7F-84B6-4064-9D4E-CC7D244BCA04}" type="slidenum">
              <a:rPr lang="zh-CN" altLang="en-US" smtClean="0"/>
              <a:pPr/>
              <a:t>7</a:t>
            </a:fld>
            <a:endParaRPr lang="zh-CN" altLang="en-US" dirty="0"/>
          </a:p>
        </p:txBody>
      </p:sp>
      <p:pic>
        <p:nvPicPr>
          <p:cNvPr id="42" name="图形 41" descr="用户">
            <a:extLst>
              <a:ext uri="{FF2B5EF4-FFF2-40B4-BE49-F238E27FC236}">
                <a16:creationId xmlns:a16="http://schemas.microsoft.com/office/drawing/2014/main" id="{BFEA8EAC-3666-C745-B0E8-1F538B9FB3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616" y="812845"/>
            <a:ext cx="914400" cy="914400"/>
          </a:xfrm>
          <a:prstGeom prst="rect">
            <a:avLst/>
          </a:prstGeom>
        </p:spPr>
      </p:pic>
      <p:sp>
        <p:nvSpPr>
          <p:cNvPr id="52" name="文本框 51">
            <a:extLst>
              <a:ext uri="{FF2B5EF4-FFF2-40B4-BE49-F238E27FC236}">
                <a16:creationId xmlns:a16="http://schemas.microsoft.com/office/drawing/2014/main" id="{7767CC98-2259-F74F-8225-A4E8614A0F98}"/>
              </a:ext>
            </a:extLst>
          </p:cNvPr>
          <p:cNvSpPr txBox="1"/>
          <p:nvPr/>
        </p:nvSpPr>
        <p:spPr>
          <a:xfrm>
            <a:off x="3543648" y="1660832"/>
            <a:ext cx="1534635" cy="300210"/>
          </a:xfrm>
          <a:prstGeom prst="rect">
            <a:avLst/>
          </a:prstGeom>
          <a:noFill/>
        </p:spPr>
        <p:txBody>
          <a:bodyPr wrap="square" rtlCol="0">
            <a:spAutoFit/>
          </a:bodyPr>
          <a:lstStyle/>
          <a:p>
            <a:pPr algn="ctr"/>
            <a:r>
              <a:rPr kumimoji="1" lang="zh-CN" altLang="en-US" sz="1351" dirty="0">
                <a:latin typeface="KaiTi" panose="02010609060101010101" pitchFamily="49" charset="-122"/>
                <a:ea typeface="KaiTi" panose="02010609060101010101" pitchFamily="49" charset="-122"/>
              </a:rPr>
              <a:t>工程师</a:t>
            </a:r>
          </a:p>
        </p:txBody>
      </p:sp>
      <p:sp>
        <p:nvSpPr>
          <p:cNvPr id="55" name="文本框 54">
            <a:extLst>
              <a:ext uri="{FF2B5EF4-FFF2-40B4-BE49-F238E27FC236}">
                <a16:creationId xmlns:a16="http://schemas.microsoft.com/office/drawing/2014/main" id="{CE6E122E-BBBD-CA49-A465-2209491F5A17}"/>
              </a:ext>
            </a:extLst>
          </p:cNvPr>
          <p:cNvSpPr txBox="1"/>
          <p:nvPr/>
        </p:nvSpPr>
        <p:spPr>
          <a:xfrm>
            <a:off x="5999750" y="1660347"/>
            <a:ext cx="1193593"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代码仓库</a:t>
            </a:r>
          </a:p>
        </p:txBody>
      </p:sp>
      <p:pic>
        <p:nvPicPr>
          <p:cNvPr id="58" name="图形 57" descr="线箭头: 直">
            <a:extLst>
              <a:ext uri="{FF2B5EF4-FFF2-40B4-BE49-F238E27FC236}">
                <a16:creationId xmlns:a16="http://schemas.microsoft.com/office/drawing/2014/main" id="{536CD8EE-2F25-5A4C-8428-67AE0F2FE05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5671" y="4103567"/>
            <a:ext cx="914400" cy="914400"/>
          </a:xfrm>
          <a:prstGeom prst="rect">
            <a:avLst/>
          </a:prstGeom>
        </p:spPr>
      </p:pic>
      <p:pic>
        <p:nvPicPr>
          <p:cNvPr id="59" name="图形 58" descr="线箭头: 直">
            <a:extLst>
              <a:ext uri="{FF2B5EF4-FFF2-40B4-BE49-F238E27FC236}">
                <a16:creationId xmlns:a16="http://schemas.microsoft.com/office/drawing/2014/main" id="{97201ECD-0BBD-0649-AD19-4653B9DA391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4601" y="4125220"/>
            <a:ext cx="914400" cy="914400"/>
          </a:xfrm>
          <a:prstGeom prst="rect">
            <a:avLst/>
          </a:prstGeom>
        </p:spPr>
      </p:pic>
      <p:pic>
        <p:nvPicPr>
          <p:cNvPr id="62" name="图形 61" descr="线箭头: 直">
            <a:extLst>
              <a:ext uri="{FF2B5EF4-FFF2-40B4-BE49-F238E27FC236}">
                <a16:creationId xmlns:a16="http://schemas.microsoft.com/office/drawing/2014/main" id="{C38704EF-8775-C749-84A6-4BCBDF7DB88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965975" y="815451"/>
            <a:ext cx="914400" cy="914400"/>
          </a:xfrm>
          <a:prstGeom prst="rect">
            <a:avLst/>
          </a:prstGeom>
        </p:spPr>
      </p:pic>
      <p:pic>
        <p:nvPicPr>
          <p:cNvPr id="63" name="图形 62" descr="线箭头: 直">
            <a:extLst>
              <a:ext uri="{FF2B5EF4-FFF2-40B4-BE49-F238E27FC236}">
                <a16:creationId xmlns:a16="http://schemas.microsoft.com/office/drawing/2014/main" id="{D17F22DE-AAD0-E241-AE7F-FE5AE244E01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888381" y="821847"/>
            <a:ext cx="914400" cy="914400"/>
          </a:xfrm>
          <a:prstGeom prst="rect">
            <a:avLst/>
          </a:prstGeom>
        </p:spPr>
      </p:pic>
      <p:sp>
        <p:nvSpPr>
          <p:cNvPr id="72" name="文本框 71">
            <a:extLst>
              <a:ext uri="{FF2B5EF4-FFF2-40B4-BE49-F238E27FC236}">
                <a16:creationId xmlns:a16="http://schemas.microsoft.com/office/drawing/2014/main" id="{D4EB2597-45BC-924D-8785-360BD72A7AA3}"/>
              </a:ext>
            </a:extLst>
          </p:cNvPr>
          <p:cNvSpPr txBox="1"/>
          <p:nvPr/>
        </p:nvSpPr>
        <p:spPr>
          <a:xfrm>
            <a:off x="2026666" y="1679693"/>
            <a:ext cx="530915" cy="300210"/>
          </a:xfrm>
          <a:prstGeom prst="rect">
            <a:avLst/>
          </a:prstGeom>
          <a:noFill/>
        </p:spPr>
        <p:txBody>
          <a:bodyPr wrap="none" rtlCol="0">
            <a:spAutoFit/>
          </a:bodyPr>
          <a:lstStyle/>
          <a:p>
            <a:r>
              <a:rPr kumimoji="1" lang="zh-CN" altLang="en-US" sz="1351" dirty="0">
                <a:latin typeface="KaiTi" panose="02010609060101010101" pitchFamily="49" charset="-122"/>
                <a:ea typeface="KaiTi" panose="02010609060101010101" pitchFamily="49" charset="-122"/>
              </a:rPr>
              <a:t>需求</a:t>
            </a:r>
          </a:p>
        </p:txBody>
      </p:sp>
      <p:sp>
        <p:nvSpPr>
          <p:cNvPr id="2" name="矩形 1">
            <a:extLst>
              <a:ext uri="{FF2B5EF4-FFF2-40B4-BE49-F238E27FC236}">
                <a16:creationId xmlns:a16="http://schemas.microsoft.com/office/drawing/2014/main" id="{024877A7-AA89-784C-91D0-4C1D06D46A0B}"/>
              </a:ext>
            </a:extLst>
          </p:cNvPr>
          <p:cNvSpPr/>
          <p:nvPr/>
        </p:nvSpPr>
        <p:spPr>
          <a:xfrm>
            <a:off x="4937155" y="710289"/>
            <a:ext cx="883575" cy="508088"/>
          </a:xfrm>
          <a:prstGeom prst="rect">
            <a:avLst/>
          </a:prstGeom>
        </p:spPr>
        <p:txBody>
          <a:bodyPr wrap="none">
            <a:spAutoFit/>
          </a:bodyPr>
          <a:lstStyle/>
          <a:p>
            <a:r>
              <a:rPr kumimoji="1" lang="zh-CN" altLang="en-US" sz="1351" b="1" dirty="0">
                <a:solidFill>
                  <a:srgbClr val="C00000"/>
                </a:solidFill>
                <a:latin typeface="KaiTi" panose="02010609060101010101" pitchFamily="49" charset="-122"/>
                <a:ea typeface="KaiTi" panose="02010609060101010101" pitchFamily="49" charset="-122"/>
              </a:rPr>
              <a:t>链上业务</a:t>
            </a:r>
            <a:endParaRPr kumimoji="1" lang="en-US" altLang="zh-CN" sz="1351" b="1" dirty="0">
              <a:solidFill>
                <a:srgbClr val="C00000"/>
              </a:solidFill>
              <a:latin typeface="KaiTi" panose="02010609060101010101" pitchFamily="49" charset="-122"/>
              <a:ea typeface="KaiTi" panose="02010609060101010101" pitchFamily="49" charset="-122"/>
            </a:endParaRPr>
          </a:p>
          <a:p>
            <a:r>
              <a:rPr kumimoji="1" lang="zh-CN" altLang="en-US" sz="1351" b="1" dirty="0">
                <a:solidFill>
                  <a:srgbClr val="C00000"/>
                </a:solidFill>
                <a:latin typeface="KaiTi" panose="02010609060101010101" pitchFamily="49" charset="-122"/>
                <a:ea typeface="KaiTi" panose="02010609060101010101" pitchFamily="49" charset="-122"/>
              </a:rPr>
              <a:t>李天歌</a:t>
            </a:r>
          </a:p>
        </p:txBody>
      </p:sp>
      <p:sp>
        <p:nvSpPr>
          <p:cNvPr id="78" name="矩形 77">
            <a:extLst>
              <a:ext uri="{FF2B5EF4-FFF2-40B4-BE49-F238E27FC236}">
                <a16:creationId xmlns:a16="http://schemas.microsoft.com/office/drawing/2014/main" id="{F6185DC0-59FB-8E43-BAE1-B78D843AEC64}"/>
              </a:ext>
            </a:extLst>
          </p:cNvPr>
          <p:cNvSpPr/>
          <p:nvPr/>
        </p:nvSpPr>
        <p:spPr>
          <a:xfrm>
            <a:off x="4947984" y="1429112"/>
            <a:ext cx="877163" cy="300210"/>
          </a:xfrm>
          <a:prstGeom prst="rect">
            <a:avLst/>
          </a:prstGeom>
        </p:spPr>
        <p:txBody>
          <a:bodyPr wrap="none">
            <a:spAutoFit/>
          </a:bodyPr>
          <a:lstStyle/>
          <a:p>
            <a:r>
              <a:rPr kumimoji="1" lang="zh-CN" altLang="en-US" sz="1351" b="1" dirty="0">
                <a:solidFill>
                  <a:srgbClr val="C00000"/>
                </a:solidFill>
                <a:latin typeface="KaiTi" panose="02010609060101010101" pitchFamily="49" charset="-122"/>
                <a:ea typeface="KaiTi" panose="02010609060101010101" pitchFamily="49" charset="-122"/>
              </a:rPr>
              <a:t>链下业务</a:t>
            </a:r>
          </a:p>
        </p:txBody>
      </p:sp>
      <p:pic>
        <p:nvPicPr>
          <p:cNvPr id="79" name="图形 78" descr="线箭头: 直">
            <a:extLst>
              <a:ext uri="{FF2B5EF4-FFF2-40B4-BE49-F238E27FC236}">
                <a16:creationId xmlns:a16="http://schemas.microsoft.com/office/drawing/2014/main" id="{CB22EDF8-7C72-E642-92AD-33A33AE6768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855809" y="843699"/>
            <a:ext cx="914400" cy="914400"/>
          </a:xfrm>
          <a:prstGeom prst="rect">
            <a:avLst/>
          </a:prstGeom>
        </p:spPr>
      </p:pic>
      <p:sp>
        <p:nvSpPr>
          <p:cNvPr id="81" name="文本框 80">
            <a:extLst>
              <a:ext uri="{FF2B5EF4-FFF2-40B4-BE49-F238E27FC236}">
                <a16:creationId xmlns:a16="http://schemas.microsoft.com/office/drawing/2014/main" id="{5D2CF444-25C0-AF43-BA46-C1ED6B985131}"/>
              </a:ext>
            </a:extLst>
          </p:cNvPr>
          <p:cNvSpPr txBox="1"/>
          <p:nvPr/>
        </p:nvSpPr>
        <p:spPr>
          <a:xfrm>
            <a:off x="7834095" y="1656093"/>
            <a:ext cx="906665"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流水线</a:t>
            </a:r>
          </a:p>
        </p:txBody>
      </p:sp>
      <p:pic>
        <p:nvPicPr>
          <p:cNvPr id="83" name="图形 82" descr="线箭头: 直">
            <a:extLst>
              <a:ext uri="{FF2B5EF4-FFF2-40B4-BE49-F238E27FC236}">
                <a16:creationId xmlns:a16="http://schemas.microsoft.com/office/drawing/2014/main" id="{7387F72D-2F6A-2D4C-AA2A-4463BA0FBD0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8584195" y="841383"/>
            <a:ext cx="914400" cy="914400"/>
          </a:xfrm>
          <a:prstGeom prst="rect">
            <a:avLst/>
          </a:prstGeom>
        </p:spPr>
      </p:pic>
      <p:sp>
        <p:nvSpPr>
          <p:cNvPr id="85" name="文本框 84">
            <a:extLst>
              <a:ext uri="{FF2B5EF4-FFF2-40B4-BE49-F238E27FC236}">
                <a16:creationId xmlns:a16="http://schemas.microsoft.com/office/drawing/2014/main" id="{C0C3CAB1-EF7A-AF4A-A8E0-763FEDD974C1}"/>
              </a:ext>
            </a:extLst>
          </p:cNvPr>
          <p:cNvSpPr txBox="1"/>
          <p:nvPr/>
        </p:nvSpPr>
        <p:spPr>
          <a:xfrm>
            <a:off x="9693815" y="3227428"/>
            <a:ext cx="1151588"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单元测试</a:t>
            </a:r>
          </a:p>
        </p:txBody>
      </p:sp>
      <p:pic>
        <p:nvPicPr>
          <p:cNvPr id="90" name="图形 89" descr="线箭头: 直">
            <a:extLst>
              <a:ext uri="{FF2B5EF4-FFF2-40B4-BE49-F238E27FC236}">
                <a16:creationId xmlns:a16="http://schemas.microsoft.com/office/drawing/2014/main" id="{C7770679-A3DB-E24C-B10A-2D1082E1FBC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9792881" y="1841551"/>
            <a:ext cx="538148" cy="914400"/>
          </a:xfrm>
          <a:prstGeom prst="rect">
            <a:avLst/>
          </a:prstGeom>
        </p:spPr>
      </p:pic>
      <p:sp>
        <p:nvSpPr>
          <p:cNvPr id="100" name="文本框 99">
            <a:extLst>
              <a:ext uri="{FF2B5EF4-FFF2-40B4-BE49-F238E27FC236}">
                <a16:creationId xmlns:a16="http://schemas.microsoft.com/office/drawing/2014/main" id="{898FCE7A-2183-AB43-B314-B78FA83C9985}"/>
              </a:ext>
            </a:extLst>
          </p:cNvPr>
          <p:cNvSpPr txBox="1"/>
          <p:nvPr/>
        </p:nvSpPr>
        <p:spPr>
          <a:xfrm>
            <a:off x="9794732" y="5901836"/>
            <a:ext cx="765917"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仓库</a:t>
            </a:r>
          </a:p>
        </p:txBody>
      </p:sp>
      <p:pic>
        <p:nvPicPr>
          <p:cNvPr id="103" name="图形 102" descr="线箭头: 直">
            <a:extLst>
              <a:ext uri="{FF2B5EF4-FFF2-40B4-BE49-F238E27FC236}">
                <a16:creationId xmlns:a16="http://schemas.microsoft.com/office/drawing/2014/main" id="{059160F7-F6C1-6A4E-87C5-482C8AF22A4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9780900" y="3422800"/>
            <a:ext cx="566480" cy="914400"/>
          </a:xfrm>
          <a:prstGeom prst="rect">
            <a:avLst/>
          </a:prstGeom>
        </p:spPr>
      </p:pic>
      <p:sp>
        <p:nvSpPr>
          <p:cNvPr id="105" name="文本框 104">
            <a:extLst>
              <a:ext uri="{FF2B5EF4-FFF2-40B4-BE49-F238E27FC236}">
                <a16:creationId xmlns:a16="http://schemas.microsoft.com/office/drawing/2014/main" id="{3B06FCE4-550F-EF44-96B6-1D6FC88D104F}"/>
              </a:ext>
            </a:extLst>
          </p:cNvPr>
          <p:cNvSpPr txBox="1"/>
          <p:nvPr/>
        </p:nvSpPr>
        <p:spPr>
          <a:xfrm>
            <a:off x="6089352" y="4921540"/>
            <a:ext cx="648952"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测试</a:t>
            </a:r>
          </a:p>
        </p:txBody>
      </p:sp>
      <p:sp>
        <p:nvSpPr>
          <p:cNvPr id="109" name="文本框 108">
            <a:extLst>
              <a:ext uri="{FF2B5EF4-FFF2-40B4-BE49-F238E27FC236}">
                <a16:creationId xmlns:a16="http://schemas.microsoft.com/office/drawing/2014/main" id="{98C3E843-9889-1B45-9C21-6C648D767E4B}"/>
              </a:ext>
            </a:extLst>
          </p:cNvPr>
          <p:cNvSpPr txBox="1"/>
          <p:nvPr/>
        </p:nvSpPr>
        <p:spPr>
          <a:xfrm>
            <a:off x="5128702" y="5852423"/>
            <a:ext cx="648952"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性能</a:t>
            </a:r>
          </a:p>
        </p:txBody>
      </p:sp>
      <p:sp>
        <p:nvSpPr>
          <p:cNvPr id="111" name="文本框 110">
            <a:extLst>
              <a:ext uri="{FF2B5EF4-FFF2-40B4-BE49-F238E27FC236}">
                <a16:creationId xmlns:a16="http://schemas.microsoft.com/office/drawing/2014/main" id="{2DF05F5C-9F45-8447-82DF-FBE43EE0C42F}"/>
              </a:ext>
            </a:extLst>
          </p:cNvPr>
          <p:cNvSpPr txBox="1"/>
          <p:nvPr/>
        </p:nvSpPr>
        <p:spPr>
          <a:xfrm>
            <a:off x="5857897" y="5846451"/>
            <a:ext cx="648952"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集成</a:t>
            </a:r>
          </a:p>
        </p:txBody>
      </p:sp>
      <p:sp>
        <p:nvSpPr>
          <p:cNvPr id="113" name="文本框 112">
            <a:extLst>
              <a:ext uri="{FF2B5EF4-FFF2-40B4-BE49-F238E27FC236}">
                <a16:creationId xmlns:a16="http://schemas.microsoft.com/office/drawing/2014/main" id="{88DFDC6B-04A3-4045-9764-29264C4DE0E4}"/>
              </a:ext>
            </a:extLst>
          </p:cNvPr>
          <p:cNvSpPr txBox="1"/>
          <p:nvPr/>
        </p:nvSpPr>
        <p:spPr>
          <a:xfrm>
            <a:off x="6575550" y="5850380"/>
            <a:ext cx="648952"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安全</a:t>
            </a:r>
          </a:p>
        </p:txBody>
      </p:sp>
      <p:sp>
        <p:nvSpPr>
          <p:cNvPr id="115" name="文本框 114">
            <a:extLst>
              <a:ext uri="{FF2B5EF4-FFF2-40B4-BE49-F238E27FC236}">
                <a16:creationId xmlns:a16="http://schemas.microsoft.com/office/drawing/2014/main" id="{A5F63DF9-00F7-7D4A-8F0B-ED0CC3E3223F}"/>
              </a:ext>
            </a:extLst>
          </p:cNvPr>
          <p:cNvSpPr txBox="1"/>
          <p:nvPr/>
        </p:nvSpPr>
        <p:spPr>
          <a:xfrm>
            <a:off x="7257599" y="5859655"/>
            <a:ext cx="648952"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验收</a:t>
            </a:r>
          </a:p>
        </p:txBody>
      </p:sp>
      <p:sp>
        <p:nvSpPr>
          <p:cNvPr id="121" name="文本框 120">
            <a:extLst>
              <a:ext uri="{FF2B5EF4-FFF2-40B4-BE49-F238E27FC236}">
                <a16:creationId xmlns:a16="http://schemas.microsoft.com/office/drawing/2014/main" id="{39ADC351-9BC1-7144-9842-3A85F35CC6A6}"/>
              </a:ext>
            </a:extLst>
          </p:cNvPr>
          <p:cNvSpPr txBox="1"/>
          <p:nvPr/>
        </p:nvSpPr>
        <p:spPr>
          <a:xfrm>
            <a:off x="2043351" y="4771952"/>
            <a:ext cx="648952"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部署</a:t>
            </a:r>
          </a:p>
        </p:txBody>
      </p:sp>
      <p:sp>
        <p:nvSpPr>
          <p:cNvPr id="122" name="双中括号 121">
            <a:extLst>
              <a:ext uri="{FF2B5EF4-FFF2-40B4-BE49-F238E27FC236}">
                <a16:creationId xmlns:a16="http://schemas.microsoft.com/office/drawing/2014/main" id="{6757BDC9-5FC4-7A4A-896D-25EAF2D8FDB4}"/>
              </a:ext>
            </a:extLst>
          </p:cNvPr>
          <p:cNvSpPr/>
          <p:nvPr/>
        </p:nvSpPr>
        <p:spPr>
          <a:xfrm>
            <a:off x="4965975" y="5241723"/>
            <a:ext cx="2973939" cy="986032"/>
          </a:xfrm>
          <a:prstGeom prst="bracketPair">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1"/>
          </a:p>
        </p:txBody>
      </p:sp>
      <p:sp>
        <p:nvSpPr>
          <p:cNvPr id="126" name="文本框 125">
            <a:extLst>
              <a:ext uri="{FF2B5EF4-FFF2-40B4-BE49-F238E27FC236}">
                <a16:creationId xmlns:a16="http://schemas.microsoft.com/office/drawing/2014/main" id="{49DA136B-4B20-C040-B4CA-C50B76924790}"/>
              </a:ext>
            </a:extLst>
          </p:cNvPr>
          <p:cNvSpPr txBox="1"/>
          <p:nvPr/>
        </p:nvSpPr>
        <p:spPr>
          <a:xfrm>
            <a:off x="1136756" y="5654883"/>
            <a:ext cx="685141"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生产</a:t>
            </a:r>
          </a:p>
        </p:txBody>
      </p:sp>
      <p:sp>
        <p:nvSpPr>
          <p:cNvPr id="127" name="文本框 126">
            <a:extLst>
              <a:ext uri="{FF2B5EF4-FFF2-40B4-BE49-F238E27FC236}">
                <a16:creationId xmlns:a16="http://schemas.microsoft.com/office/drawing/2014/main" id="{5F79401E-9DE6-9548-A130-6D004D729DDC}"/>
              </a:ext>
            </a:extLst>
          </p:cNvPr>
          <p:cNvSpPr txBox="1"/>
          <p:nvPr/>
        </p:nvSpPr>
        <p:spPr>
          <a:xfrm>
            <a:off x="2063642" y="5670156"/>
            <a:ext cx="697924"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测试</a:t>
            </a:r>
          </a:p>
        </p:txBody>
      </p:sp>
      <p:sp>
        <p:nvSpPr>
          <p:cNvPr id="128" name="文本框 127">
            <a:extLst>
              <a:ext uri="{FF2B5EF4-FFF2-40B4-BE49-F238E27FC236}">
                <a16:creationId xmlns:a16="http://schemas.microsoft.com/office/drawing/2014/main" id="{787CAE3B-A57F-6742-8642-E43250211511}"/>
              </a:ext>
            </a:extLst>
          </p:cNvPr>
          <p:cNvSpPr txBox="1"/>
          <p:nvPr/>
        </p:nvSpPr>
        <p:spPr>
          <a:xfrm>
            <a:off x="2992371" y="5699487"/>
            <a:ext cx="678671"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开发</a:t>
            </a:r>
          </a:p>
        </p:txBody>
      </p:sp>
      <p:sp>
        <p:nvSpPr>
          <p:cNvPr id="129" name="双中括号 128">
            <a:extLst>
              <a:ext uri="{FF2B5EF4-FFF2-40B4-BE49-F238E27FC236}">
                <a16:creationId xmlns:a16="http://schemas.microsoft.com/office/drawing/2014/main" id="{8F1FD58C-DD74-8A40-A12E-ED81BBCCECC8}"/>
              </a:ext>
            </a:extLst>
          </p:cNvPr>
          <p:cNvSpPr/>
          <p:nvPr/>
        </p:nvSpPr>
        <p:spPr>
          <a:xfrm>
            <a:off x="989591" y="5119085"/>
            <a:ext cx="2692108" cy="895568"/>
          </a:xfrm>
          <a:prstGeom prst="bracketPair">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1"/>
          </a:p>
        </p:txBody>
      </p:sp>
      <p:pic>
        <p:nvPicPr>
          <p:cNvPr id="130" name="图形 129" descr="线箭头: 直">
            <a:extLst>
              <a:ext uri="{FF2B5EF4-FFF2-40B4-BE49-F238E27FC236}">
                <a16:creationId xmlns:a16="http://schemas.microsoft.com/office/drawing/2014/main" id="{8D54E738-C598-8E4D-95D0-48993E6F272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2035815" y="3245515"/>
            <a:ext cx="581240" cy="914400"/>
          </a:xfrm>
          <a:prstGeom prst="rect">
            <a:avLst/>
          </a:prstGeom>
        </p:spPr>
      </p:pic>
      <p:sp>
        <p:nvSpPr>
          <p:cNvPr id="132" name="文本框 131">
            <a:extLst>
              <a:ext uri="{FF2B5EF4-FFF2-40B4-BE49-F238E27FC236}">
                <a16:creationId xmlns:a16="http://schemas.microsoft.com/office/drawing/2014/main" id="{8196E3EE-491F-2F45-AC11-14BDC5215954}"/>
              </a:ext>
            </a:extLst>
          </p:cNvPr>
          <p:cNvSpPr txBox="1"/>
          <p:nvPr/>
        </p:nvSpPr>
        <p:spPr>
          <a:xfrm>
            <a:off x="2011168" y="3151620"/>
            <a:ext cx="648952"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监控</a:t>
            </a:r>
          </a:p>
        </p:txBody>
      </p:sp>
      <p:sp>
        <p:nvSpPr>
          <p:cNvPr id="136" name="文本框 135">
            <a:extLst>
              <a:ext uri="{FF2B5EF4-FFF2-40B4-BE49-F238E27FC236}">
                <a16:creationId xmlns:a16="http://schemas.microsoft.com/office/drawing/2014/main" id="{E722E3C3-5C5F-C042-BBC2-B6CA9165DE2F}"/>
              </a:ext>
            </a:extLst>
          </p:cNvPr>
          <p:cNvSpPr txBox="1"/>
          <p:nvPr/>
        </p:nvSpPr>
        <p:spPr>
          <a:xfrm>
            <a:off x="3506909" y="3185573"/>
            <a:ext cx="1330859" cy="300210"/>
          </a:xfrm>
          <a:prstGeom prst="rect">
            <a:avLst/>
          </a:prstGeom>
          <a:noFill/>
        </p:spPr>
        <p:txBody>
          <a:bodyPr wrap="square" rtlCol="0">
            <a:spAutoFit/>
          </a:bodyPr>
          <a:lstStyle/>
          <a:p>
            <a:r>
              <a:rPr kumimoji="1" lang="zh-CN" altLang="en-US" sz="1351" dirty="0">
                <a:latin typeface="KaiTi" panose="02010609060101010101" pitchFamily="49" charset="-122"/>
                <a:ea typeface="KaiTi" panose="02010609060101010101" pitchFamily="49" charset="-122"/>
              </a:rPr>
              <a:t>链路分析</a:t>
            </a:r>
          </a:p>
        </p:txBody>
      </p:sp>
      <p:sp>
        <p:nvSpPr>
          <p:cNvPr id="139" name="双中括号 138">
            <a:extLst>
              <a:ext uri="{FF2B5EF4-FFF2-40B4-BE49-F238E27FC236}">
                <a16:creationId xmlns:a16="http://schemas.microsoft.com/office/drawing/2014/main" id="{BF683BA9-49BC-1348-A4A8-71B8569AAC0C}"/>
              </a:ext>
            </a:extLst>
          </p:cNvPr>
          <p:cNvSpPr/>
          <p:nvPr/>
        </p:nvSpPr>
        <p:spPr>
          <a:xfrm>
            <a:off x="2975337" y="2481387"/>
            <a:ext cx="5225688" cy="895568"/>
          </a:xfrm>
          <a:prstGeom prst="bracketPair">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1"/>
          </a:p>
        </p:txBody>
      </p:sp>
      <p:sp>
        <p:nvSpPr>
          <p:cNvPr id="142" name="文本框 141">
            <a:extLst>
              <a:ext uri="{FF2B5EF4-FFF2-40B4-BE49-F238E27FC236}">
                <a16:creationId xmlns:a16="http://schemas.microsoft.com/office/drawing/2014/main" id="{3041F98B-214E-904F-B861-175C9BFE8221}"/>
              </a:ext>
            </a:extLst>
          </p:cNvPr>
          <p:cNvSpPr txBox="1"/>
          <p:nvPr/>
        </p:nvSpPr>
        <p:spPr>
          <a:xfrm>
            <a:off x="4640477" y="3180792"/>
            <a:ext cx="1151589" cy="300210"/>
          </a:xfrm>
          <a:prstGeom prst="rect">
            <a:avLst/>
          </a:prstGeom>
          <a:noFill/>
        </p:spPr>
        <p:txBody>
          <a:bodyPr wrap="square" rtlCol="0">
            <a:spAutoFit/>
          </a:bodyPr>
          <a:lstStyle/>
          <a:p>
            <a:r>
              <a:rPr kumimoji="1" lang="en-US" altLang="zh-CN" sz="1351" dirty="0">
                <a:ea typeface="KaiTi" panose="02010609060101010101" pitchFamily="49" charset="-122"/>
              </a:rPr>
              <a:t>API</a:t>
            </a:r>
            <a:r>
              <a:rPr kumimoji="1" lang="zh-CN" altLang="en-US" sz="1351" dirty="0">
                <a:latin typeface="KaiTi" panose="02010609060101010101" pitchFamily="49" charset="-122"/>
                <a:ea typeface="KaiTi" panose="02010609060101010101" pitchFamily="49" charset="-122"/>
              </a:rPr>
              <a:t>管理</a:t>
            </a:r>
          </a:p>
        </p:txBody>
      </p:sp>
      <p:sp>
        <p:nvSpPr>
          <p:cNvPr id="147" name="矩形 146">
            <a:extLst>
              <a:ext uri="{FF2B5EF4-FFF2-40B4-BE49-F238E27FC236}">
                <a16:creationId xmlns:a16="http://schemas.microsoft.com/office/drawing/2014/main" id="{428B6976-F066-984F-8A37-E1EDDD9ABD52}"/>
              </a:ext>
            </a:extLst>
          </p:cNvPr>
          <p:cNvSpPr/>
          <p:nvPr/>
        </p:nvSpPr>
        <p:spPr>
          <a:xfrm>
            <a:off x="5887440" y="3209100"/>
            <a:ext cx="877163" cy="300210"/>
          </a:xfrm>
          <a:prstGeom prst="rect">
            <a:avLst/>
          </a:prstGeom>
        </p:spPr>
        <p:txBody>
          <a:bodyPr wrap="none">
            <a:spAutoFit/>
          </a:bodyPr>
          <a:lstStyle/>
          <a:p>
            <a:r>
              <a:rPr kumimoji="1" lang="zh-CN" altLang="en-US" sz="1351" dirty="0">
                <a:ea typeface="KaiTi" panose="02010609060101010101" pitchFamily="49" charset="-122"/>
              </a:rPr>
              <a:t>日志分析</a:t>
            </a:r>
            <a:endParaRPr kumimoji="1" lang="zh-CN" altLang="en-US" sz="1351" dirty="0">
              <a:latin typeface="KaiTi" panose="02010609060101010101" pitchFamily="49" charset="-122"/>
              <a:ea typeface="KaiTi" panose="02010609060101010101" pitchFamily="49" charset="-122"/>
            </a:endParaRPr>
          </a:p>
        </p:txBody>
      </p:sp>
      <p:sp>
        <p:nvSpPr>
          <p:cNvPr id="148" name="矩形 147">
            <a:extLst>
              <a:ext uri="{FF2B5EF4-FFF2-40B4-BE49-F238E27FC236}">
                <a16:creationId xmlns:a16="http://schemas.microsoft.com/office/drawing/2014/main" id="{E73A4BB2-CFFD-5E4B-8062-00BF6F690007}"/>
              </a:ext>
            </a:extLst>
          </p:cNvPr>
          <p:cNvSpPr/>
          <p:nvPr/>
        </p:nvSpPr>
        <p:spPr>
          <a:xfrm>
            <a:off x="7032860" y="3194272"/>
            <a:ext cx="877163" cy="300210"/>
          </a:xfrm>
          <a:prstGeom prst="rect">
            <a:avLst/>
          </a:prstGeom>
        </p:spPr>
        <p:txBody>
          <a:bodyPr wrap="none">
            <a:spAutoFit/>
          </a:bodyPr>
          <a:lstStyle/>
          <a:p>
            <a:r>
              <a:rPr kumimoji="1" lang="zh-CN" altLang="en-US" sz="1351" dirty="0">
                <a:ea typeface="KaiTi" panose="02010609060101010101" pitchFamily="49" charset="-122"/>
              </a:rPr>
              <a:t>性能指标</a:t>
            </a:r>
            <a:endParaRPr kumimoji="1" lang="zh-CN" altLang="en-US" sz="1351" dirty="0">
              <a:latin typeface="KaiTi" panose="02010609060101010101" pitchFamily="49" charset="-122"/>
              <a:ea typeface="KaiTi" panose="02010609060101010101" pitchFamily="49" charset="-122"/>
            </a:endParaRPr>
          </a:p>
        </p:txBody>
      </p:sp>
      <p:pic>
        <p:nvPicPr>
          <p:cNvPr id="7" name="图片 6">
            <a:extLst>
              <a:ext uri="{FF2B5EF4-FFF2-40B4-BE49-F238E27FC236}">
                <a16:creationId xmlns:a16="http://schemas.microsoft.com/office/drawing/2014/main" id="{DDFB70B1-FF71-BD4B-B3E9-121053769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65419" y="909369"/>
            <a:ext cx="713484" cy="713484"/>
          </a:xfrm>
          <a:prstGeom prst="rect">
            <a:avLst/>
          </a:prstGeom>
        </p:spPr>
      </p:pic>
      <p:pic>
        <p:nvPicPr>
          <p:cNvPr id="9" name="图片 8">
            <a:extLst>
              <a:ext uri="{FF2B5EF4-FFF2-40B4-BE49-F238E27FC236}">
                <a16:creationId xmlns:a16="http://schemas.microsoft.com/office/drawing/2014/main" id="{2C16BFC6-3797-FB4D-9A17-5D22908619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5076" y="933740"/>
            <a:ext cx="687985" cy="687985"/>
          </a:xfrm>
          <a:prstGeom prst="rect">
            <a:avLst/>
          </a:prstGeom>
        </p:spPr>
      </p:pic>
      <p:pic>
        <p:nvPicPr>
          <p:cNvPr id="11" name="图片 10">
            <a:extLst>
              <a:ext uri="{FF2B5EF4-FFF2-40B4-BE49-F238E27FC236}">
                <a16:creationId xmlns:a16="http://schemas.microsoft.com/office/drawing/2014/main" id="{E70B5244-46D2-F845-B8B7-2FA2AC5F0B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6337" y="976956"/>
            <a:ext cx="568163" cy="568163"/>
          </a:xfrm>
          <a:prstGeom prst="rect">
            <a:avLst/>
          </a:prstGeom>
        </p:spPr>
      </p:pic>
      <p:pic>
        <p:nvPicPr>
          <p:cNvPr id="13" name="图片 12">
            <a:extLst>
              <a:ext uri="{FF2B5EF4-FFF2-40B4-BE49-F238E27FC236}">
                <a16:creationId xmlns:a16="http://schemas.microsoft.com/office/drawing/2014/main" id="{C97FC46E-1C48-2F40-9511-9228D630DD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12082" y="2545622"/>
            <a:ext cx="759359" cy="759359"/>
          </a:xfrm>
          <a:prstGeom prst="rect">
            <a:avLst/>
          </a:prstGeom>
        </p:spPr>
      </p:pic>
      <p:pic>
        <p:nvPicPr>
          <p:cNvPr id="15" name="图片 14">
            <a:extLst>
              <a:ext uri="{FF2B5EF4-FFF2-40B4-BE49-F238E27FC236}">
                <a16:creationId xmlns:a16="http://schemas.microsoft.com/office/drawing/2014/main" id="{D586CF45-9A51-8C41-9968-921DDC65FF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92913" y="4219628"/>
            <a:ext cx="738081" cy="738081"/>
          </a:xfrm>
          <a:prstGeom prst="rect">
            <a:avLst/>
          </a:prstGeom>
        </p:spPr>
      </p:pic>
      <p:pic>
        <p:nvPicPr>
          <p:cNvPr id="17" name="图片 16">
            <a:extLst>
              <a:ext uri="{FF2B5EF4-FFF2-40B4-BE49-F238E27FC236}">
                <a16:creationId xmlns:a16="http://schemas.microsoft.com/office/drawing/2014/main" id="{8010BC13-7793-4F48-BCF0-4D16D4868ED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34383" y="5275797"/>
            <a:ext cx="777483" cy="621987"/>
          </a:xfrm>
          <a:prstGeom prst="rect">
            <a:avLst/>
          </a:prstGeom>
        </p:spPr>
      </p:pic>
      <p:pic>
        <p:nvPicPr>
          <p:cNvPr id="19" name="图片 18">
            <a:extLst>
              <a:ext uri="{FF2B5EF4-FFF2-40B4-BE49-F238E27FC236}">
                <a16:creationId xmlns:a16="http://schemas.microsoft.com/office/drawing/2014/main" id="{17056DE9-ACFF-3B4E-8C3D-3968A54C491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81910" y="5342513"/>
            <a:ext cx="485663" cy="485663"/>
          </a:xfrm>
          <a:prstGeom prst="rect">
            <a:avLst/>
          </a:prstGeom>
        </p:spPr>
      </p:pic>
      <p:pic>
        <p:nvPicPr>
          <p:cNvPr id="21" name="图片 20">
            <a:extLst>
              <a:ext uri="{FF2B5EF4-FFF2-40B4-BE49-F238E27FC236}">
                <a16:creationId xmlns:a16="http://schemas.microsoft.com/office/drawing/2014/main" id="{AA330A39-E1D4-C948-A7DE-2C1A0DA11EE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68825" y="5251000"/>
            <a:ext cx="678657" cy="678657"/>
          </a:xfrm>
          <a:prstGeom prst="rect">
            <a:avLst/>
          </a:prstGeom>
        </p:spPr>
      </p:pic>
      <p:pic>
        <p:nvPicPr>
          <p:cNvPr id="23" name="图片 22">
            <a:extLst>
              <a:ext uri="{FF2B5EF4-FFF2-40B4-BE49-F238E27FC236}">
                <a16:creationId xmlns:a16="http://schemas.microsoft.com/office/drawing/2014/main" id="{333F38FD-7226-0F4C-9273-51B57767E6D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0126" y="5004841"/>
            <a:ext cx="901700" cy="812800"/>
          </a:xfrm>
          <a:prstGeom prst="rect">
            <a:avLst/>
          </a:prstGeom>
        </p:spPr>
      </p:pic>
      <p:pic>
        <p:nvPicPr>
          <p:cNvPr id="25" name="图片 24">
            <a:extLst>
              <a:ext uri="{FF2B5EF4-FFF2-40B4-BE49-F238E27FC236}">
                <a16:creationId xmlns:a16="http://schemas.microsoft.com/office/drawing/2014/main" id="{DB114FEF-5C8D-8D49-8EB5-9C0C7FC7CAB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74644" y="5326900"/>
            <a:ext cx="561693" cy="561693"/>
          </a:xfrm>
          <a:prstGeom prst="rect">
            <a:avLst/>
          </a:prstGeom>
        </p:spPr>
      </p:pic>
      <p:pic>
        <p:nvPicPr>
          <p:cNvPr id="27" name="图片 26">
            <a:extLst>
              <a:ext uri="{FF2B5EF4-FFF2-40B4-BE49-F238E27FC236}">
                <a16:creationId xmlns:a16="http://schemas.microsoft.com/office/drawing/2014/main" id="{98AF1EA0-ADE8-FC48-8B18-345A9F66AB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67930" y="2408097"/>
            <a:ext cx="812800" cy="812800"/>
          </a:xfrm>
          <a:prstGeom prst="rect">
            <a:avLst/>
          </a:prstGeom>
        </p:spPr>
      </p:pic>
      <p:pic>
        <p:nvPicPr>
          <p:cNvPr id="29" name="图片 28">
            <a:extLst>
              <a:ext uri="{FF2B5EF4-FFF2-40B4-BE49-F238E27FC236}">
                <a16:creationId xmlns:a16="http://schemas.microsoft.com/office/drawing/2014/main" id="{FA1236A6-B16E-2C42-89E3-1899ECE02A0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32197" y="4153951"/>
            <a:ext cx="647060" cy="647060"/>
          </a:xfrm>
          <a:prstGeom prst="rect">
            <a:avLst/>
          </a:prstGeom>
        </p:spPr>
      </p:pic>
      <p:pic>
        <p:nvPicPr>
          <p:cNvPr id="31" name="图片 30">
            <a:extLst>
              <a:ext uri="{FF2B5EF4-FFF2-40B4-BE49-F238E27FC236}">
                <a16:creationId xmlns:a16="http://schemas.microsoft.com/office/drawing/2014/main" id="{AA91910C-776C-CB4C-BE42-3F3D87CDEAC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38153" y="5182397"/>
            <a:ext cx="614967" cy="570403"/>
          </a:xfrm>
          <a:prstGeom prst="rect">
            <a:avLst/>
          </a:prstGeom>
        </p:spPr>
      </p:pic>
      <p:pic>
        <p:nvPicPr>
          <p:cNvPr id="33" name="图片 32">
            <a:extLst>
              <a:ext uri="{FF2B5EF4-FFF2-40B4-BE49-F238E27FC236}">
                <a16:creationId xmlns:a16="http://schemas.microsoft.com/office/drawing/2014/main" id="{233D676D-5A50-6840-97C4-C61676099A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84555" y="5120283"/>
            <a:ext cx="618943" cy="618943"/>
          </a:xfrm>
          <a:prstGeom prst="rect">
            <a:avLst/>
          </a:prstGeom>
        </p:spPr>
      </p:pic>
      <p:pic>
        <p:nvPicPr>
          <p:cNvPr id="35" name="图片 34">
            <a:extLst>
              <a:ext uri="{FF2B5EF4-FFF2-40B4-BE49-F238E27FC236}">
                <a16:creationId xmlns:a16="http://schemas.microsoft.com/office/drawing/2014/main" id="{9B55C9E6-F555-1244-91F4-876AF0EF988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15911" y="5326900"/>
            <a:ext cx="563700" cy="546619"/>
          </a:xfrm>
          <a:prstGeom prst="rect">
            <a:avLst/>
          </a:prstGeom>
        </p:spPr>
      </p:pic>
      <p:pic>
        <p:nvPicPr>
          <p:cNvPr id="37" name="图片 36">
            <a:extLst>
              <a:ext uri="{FF2B5EF4-FFF2-40B4-BE49-F238E27FC236}">
                <a16:creationId xmlns:a16="http://schemas.microsoft.com/office/drawing/2014/main" id="{209C3F60-FB70-8345-A617-475F9F72F89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00584" y="2476823"/>
            <a:ext cx="812800" cy="812800"/>
          </a:xfrm>
          <a:prstGeom prst="rect">
            <a:avLst/>
          </a:prstGeom>
        </p:spPr>
      </p:pic>
      <p:pic>
        <p:nvPicPr>
          <p:cNvPr id="39" name="图片 38">
            <a:extLst>
              <a:ext uri="{FF2B5EF4-FFF2-40B4-BE49-F238E27FC236}">
                <a16:creationId xmlns:a16="http://schemas.microsoft.com/office/drawing/2014/main" id="{500DB061-F416-CA49-9864-32726380019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53118" y="2426350"/>
            <a:ext cx="741025" cy="741025"/>
          </a:xfrm>
          <a:prstGeom prst="rect">
            <a:avLst/>
          </a:prstGeom>
        </p:spPr>
      </p:pic>
      <p:pic>
        <p:nvPicPr>
          <p:cNvPr id="41" name="图片 40">
            <a:extLst>
              <a:ext uri="{FF2B5EF4-FFF2-40B4-BE49-F238E27FC236}">
                <a16:creationId xmlns:a16="http://schemas.microsoft.com/office/drawing/2014/main" id="{98D669BA-5788-974D-973D-83DF05A3CE1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9017" y="2459705"/>
            <a:ext cx="693895" cy="693895"/>
          </a:xfrm>
          <a:prstGeom prst="rect">
            <a:avLst/>
          </a:prstGeom>
        </p:spPr>
      </p:pic>
      <p:pic>
        <p:nvPicPr>
          <p:cNvPr id="46" name="图片 45">
            <a:extLst>
              <a:ext uri="{FF2B5EF4-FFF2-40B4-BE49-F238E27FC236}">
                <a16:creationId xmlns:a16="http://schemas.microsoft.com/office/drawing/2014/main" id="{7E3CB5EF-D5AE-CE4B-9612-90B3BF6E047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946690" y="2445452"/>
            <a:ext cx="697757" cy="697757"/>
          </a:xfrm>
          <a:prstGeom prst="rect">
            <a:avLst/>
          </a:prstGeom>
        </p:spPr>
      </p:pic>
      <p:pic>
        <p:nvPicPr>
          <p:cNvPr id="48" name="图片 47">
            <a:extLst>
              <a:ext uri="{FF2B5EF4-FFF2-40B4-BE49-F238E27FC236}">
                <a16:creationId xmlns:a16="http://schemas.microsoft.com/office/drawing/2014/main" id="{E999C2AD-F90A-5B4F-A61C-67894EFD3A8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63561" y="945374"/>
            <a:ext cx="654551" cy="654551"/>
          </a:xfrm>
          <a:prstGeom prst="rect">
            <a:avLst/>
          </a:prstGeom>
        </p:spPr>
      </p:pic>
      <p:pic>
        <p:nvPicPr>
          <p:cNvPr id="50" name="图片 49">
            <a:extLst>
              <a:ext uri="{FF2B5EF4-FFF2-40B4-BE49-F238E27FC236}">
                <a16:creationId xmlns:a16="http://schemas.microsoft.com/office/drawing/2014/main" id="{2B2BDA6D-EDFD-7A44-8F8C-A96155FBC8C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12091" y="3995029"/>
            <a:ext cx="812800" cy="812800"/>
          </a:xfrm>
          <a:prstGeom prst="rect">
            <a:avLst/>
          </a:prstGeom>
        </p:spPr>
      </p:pic>
      <p:sp>
        <p:nvSpPr>
          <p:cNvPr id="64" name="文本框 63">
            <a:extLst>
              <a:ext uri="{FF2B5EF4-FFF2-40B4-BE49-F238E27FC236}">
                <a16:creationId xmlns:a16="http://schemas.microsoft.com/office/drawing/2014/main" id="{D2141422-24FC-EA4A-BFA2-7CBE6B36891E}"/>
              </a:ext>
            </a:extLst>
          </p:cNvPr>
          <p:cNvSpPr txBox="1"/>
          <p:nvPr/>
        </p:nvSpPr>
        <p:spPr>
          <a:xfrm>
            <a:off x="9638428" y="1676606"/>
            <a:ext cx="906665" cy="300210"/>
          </a:xfrm>
          <a:prstGeom prst="rect">
            <a:avLst/>
          </a:prstGeom>
          <a:noFill/>
        </p:spPr>
        <p:txBody>
          <a:bodyPr wrap="square" rtlCol="0">
            <a:spAutoFit/>
          </a:bodyPr>
          <a:lstStyle/>
          <a:p>
            <a:r>
              <a:rPr kumimoji="1" lang="zh-CN" altLang="en-US" sz="1351" b="1" dirty="0">
                <a:solidFill>
                  <a:srgbClr val="C00000"/>
                </a:solidFill>
                <a:latin typeface="KaiTi" panose="02010609060101010101" pitchFamily="49" charset="-122"/>
                <a:ea typeface="KaiTi" panose="02010609060101010101" pitchFamily="49" charset="-122"/>
              </a:rPr>
              <a:t>合约质量</a:t>
            </a:r>
          </a:p>
        </p:txBody>
      </p:sp>
      <p:sp>
        <p:nvSpPr>
          <p:cNvPr id="70" name="文本框 69">
            <a:extLst>
              <a:ext uri="{FF2B5EF4-FFF2-40B4-BE49-F238E27FC236}">
                <a16:creationId xmlns:a16="http://schemas.microsoft.com/office/drawing/2014/main" id="{013D6B2B-122A-9248-9D1A-CFD73035FB89}"/>
              </a:ext>
            </a:extLst>
          </p:cNvPr>
          <p:cNvSpPr txBox="1"/>
          <p:nvPr/>
        </p:nvSpPr>
        <p:spPr>
          <a:xfrm>
            <a:off x="9251369" y="4921540"/>
            <a:ext cx="1888882" cy="300210"/>
          </a:xfrm>
          <a:prstGeom prst="rect">
            <a:avLst/>
          </a:prstGeom>
          <a:noFill/>
        </p:spPr>
        <p:txBody>
          <a:bodyPr wrap="square" rtlCol="0">
            <a:spAutoFit/>
          </a:bodyPr>
          <a:lstStyle/>
          <a:p>
            <a:r>
              <a:rPr kumimoji="1" lang="zh-CN" altLang="en-US" sz="1351" b="1" dirty="0">
                <a:solidFill>
                  <a:srgbClr val="C00000"/>
                </a:solidFill>
                <a:latin typeface="KaiTi" panose="02010609060101010101" pitchFamily="49" charset="-122"/>
                <a:ea typeface="KaiTi" panose="02010609060101010101" pitchFamily="49" charset="-122"/>
              </a:rPr>
              <a:t>智能合约微服务化</a:t>
            </a:r>
            <a:r>
              <a:rPr kumimoji="1" lang="en-US" altLang="zh-CN" sz="1351" b="1" baseline="30000" dirty="0">
                <a:solidFill>
                  <a:srgbClr val="C00000"/>
                </a:solidFill>
                <a:latin typeface="KaiTi" panose="02010609060101010101" pitchFamily="49" charset="-122"/>
                <a:ea typeface="KaiTi" panose="02010609060101010101" pitchFamily="49" charset="-122"/>
              </a:rPr>
              <a:t>[6]</a:t>
            </a:r>
            <a:endParaRPr kumimoji="1" lang="zh-CN" altLang="en-US" sz="1351" b="1" baseline="30000" dirty="0">
              <a:solidFill>
                <a:srgbClr val="C00000"/>
              </a:solidFill>
              <a:latin typeface="KaiTi" panose="02010609060101010101" pitchFamily="49" charset="-122"/>
              <a:ea typeface="KaiTi" panose="02010609060101010101" pitchFamily="49" charset="-122"/>
            </a:endParaRPr>
          </a:p>
        </p:txBody>
      </p:sp>
      <p:sp>
        <p:nvSpPr>
          <p:cNvPr id="71" name="文本框 70">
            <a:extLst>
              <a:ext uri="{FF2B5EF4-FFF2-40B4-BE49-F238E27FC236}">
                <a16:creationId xmlns:a16="http://schemas.microsoft.com/office/drawing/2014/main" id="{D6842586-C425-BA44-9343-D7D43CC5DF39}"/>
              </a:ext>
            </a:extLst>
          </p:cNvPr>
          <p:cNvSpPr txBox="1"/>
          <p:nvPr/>
        </p:nvSpPr>
        <p:spPr>
          <a:xfrm>
            <a:off x="5999756" y="1870337"/>
            <a:ext cx="1151588" cy="508088"/>
          </a:xfrm>
          <a:prstGeom prst="rect">
            <a:avLst/>
          </a:prstGeom>
          <a:noFill/>
        </p:spPr>
        <p:txBody>
          <a:bodyPr wrap="square" rtlCol="0">
            <a:spAutoFit/>
          </a:bodyPr>
          <a:lstStyle/>
          <a:p>
            <a:r>
              <a:rPr kumimoji="1" lang="zh-CN" altLang="en-US" sz="1351" b="1" dirty="0">
                <a:solidFill>
                  <a:srgbClr val="C00000"/>
                </a:solidFill>
                <a:latin typeface="KaiTi" panose="02010609060101010101" pitchFamily="49" charset="-122"/>
                <a:ea typeface="KaiTi" panose="02010609060101010101" pitchFamily="49" charset="-122"/>
              </a:rPr>
              <a:t>开源共享</a:t>
            </a:r>
            <a:endParaRPr kumimoji="1" lang="en-US" altLang="zh-CN" sz="1351" b="1" dirty="0">
              <a:solidFill>
                <a:srgbClr val="C00000"/>
              </a:solidFill>
              <a:latin typeface="KaiTi" panose="02010609060101010101" pitchFamily="49" charset="-122"/>
              <a:ea typeface="KaiTi" panose="02010609060101010101" pitchFamily="49" charset="-122"/>
            </a:endParaRPr>
          </a:p>
          <a:p>
            <a:endParaRPr kumimoji="1" lang="zh-CN" altLang="en-US" sz="1351" b="1" dirty="0">
              <a:solidFill>
                <a:srgbClr val="C00000"/>
              </a:solidFill>
              <a:latin typeface="KaiTi" panose="02010609060101010101" pitchFamily="49" charset="-122"/>
              <a:ea typeface="KaiTi" panose="02010609060101010101" pitchFamily="49" charset="-122"/>
            </a:endParaRPr>
          </a:p>
        </p:txBody>
      </p:sp>
      <p:sp>
        <p:nvSpPr>
          <p:cNvPr id="73" name="文本框 72">
            <a:extLst>
              <a:ext uri="{FF2B5EF4-FFF2-40B4-BE49-F238E27FC236}">
                <a16:creationId xmlns:a16="http://schemas.microsoft.com/office/drawing/2014/main" id="{1B8B5A76-A2BB-9A4D-A469-BC71B76F4CE6}"/>
              </a:ext>
            </a:extLst>
          </p:cNvPr>
          <p:cNvSpPr txBox="1"/>
          <p:nvPr/>
        </p:nvSpPr>
        <p:spPr>
          <a:xfrm>
            <a:off x="9666667" y="6120795"/>
            <a:ext cx="1151588" cy="300210"/>
          </a:xfrm>
          <a:prstGeom prst="rect">
            <a:avLst/>
          </a:prstGeom>
          <a:noFill/>
        </p:spPr>
        <p:txBody>
          <a:bodyPr wrap="square" rtlCol="0">
            <a:spAutoFit/>
          </a:bodyPr>
          <a:lstStyle/>
          <a:p>
            <a:r>
              <a:rPr kumimoji="1" lang="zh-CN" altLang="en-US" sz="1351" b="1" dirty="0">
                <a:solidFill>
                  <a:srgbClr val="C00000"/>
                </a:solidFill>
                <a:latin typeface="KaiTi" panose="02010609060101010101" pitchFamily="49" charset="-122"/>
                <a:ea typeface="KaiTi" panose="02010609060101010101" pitchFamily="49" charset="-122"/>
              </a:rPr>
              <a:t>开源共享</a:t>
            </a:r>
          </a:p>
        </p:txBody>
      </p:sp>
      <p:sp>
        <p:nvSpPr>
          <p:cNvPr id="74" name="文本框 73">
            <a:extLst>
              <a:ext uri="{FF2B5EF4-FFF2-40B4-BE49-F238E27FC236}">
                <a16:creationId xmlns:a16="http://schemas.microsoft.com/office/drawing/2014/main" id="{F4BCF675-CBAE-134F-BD10-CAAB86D4EDD3}"/>
              </a:ext>
            </a:extLst>
          </p:cNvPr>
          <p:cNvSpPr txBox="1"/>
          <p:nvPr/>
        </p:nvSpPr>
        <p:spPr>
          <a:xfrm>
            <a:off x="5892640" y="4760475"/>
            <a:ext cx="1151588" cy="300210"/>
          </a:xfrm>
          <a:prstGeom prst="rect">
            <a:avLst/>
          </a:prstGeom>
          <a:noFill/>
        </p:spPr>
        <p:txBody>
          <a:bodyPr wrap="square" rtlCol="0">
            <a:spAutoFit/>
          </a:bodyPr>
          <a:lstStyle/>
          <a:p>
            <a:r>
              <a:rPr kumimoji="1" lang="zh-CN" altLang="en-US" sz="1351" b="1" dirty="0">
                <a:solidFill>
                  <a:srgbClr val="C00000"/>
                </a:solidFill>
                <a:latin typeface="KaiTi" panose="02010609060101010101" pitchFamily="49" charset="-122"/>
                <a:ea typeface="KaiTi" panose="02010609060101010101" pitchFamily="49" charset="-122"/>
              </a:rPr>
              <a:t>智能合约</a:t>
            </a:r>
          </a:p>
        </p:txBody>
      </p:sp>
      <p:sp>
        <p:nvSpPr>
          <p:cNvPr id="75" name="文本框 74">
            <a:extLst>
              <a:ext uri="{FF2B5EF4-FFF2-40B4-BE49-F238E27FC236}">
                <a16:creationId xmlns:a16="http://schemas.microsoft.com/office/drawing/2014/main" id="{5D335F43-B902-2445-90CC-85B891790A90}"/>
              </a:ext>
            </a:extLst>
          </p:cNvPr>
          <p:cNvSpPr txBox="1"/>
          <p:nvPr/>
        </p:nvSpPr>
        <p:spPr>
          <a:xfrm>
            <a:off x="1025676" y="5917439"/>
            <a:ext cx="2585629" cy="515654"/>
          </a:xfrm>
          <a:prstGeom prst="rect">
            <a:avLst/>
          </a:prstGeom>
          <a:noFill/>
        </p:spPr>
        <p:txBody>
          <a:bodyPr wrap="square" rtlCol="0">
            <a:spAutoFit/>
          </a:bodyPr>
          <a:lstStyle/>
          <a:p>
            <a:pPr algn="ctr"/>
            <a:r>
              <a:rPr kumimoji="1" lang="zh-CN" altLang="en-US" sz="1351" b="1" dirty="0">
                <a:solidFill>
                  <a:srgbClr val="FF0000"/>
                </a:solidFill>
                <a:latin typeface="KaiTi" panose="02010609060101010101" pitchFamily="49" charset="-122"/>
                <a:ea typeface="KaiTi" panose="02010609060101010101" pitchFamily="49" charset="-122"/>
              </a:rPr>
              <a:t>区块链网络</a:t>
            </a:r>
            <a:endParaRPr kumimoji="1" lang="en-US" altLang="zh-CN" sz="1351" b="1" dirty="0">
              <a:solidFill>
                <a:srgbClr val="FF0000"/>
              </a:solidFill>
              <a:latin typeface="KaiTi" panose="02010609060101010101" pitchFamily="49" charset="-122"/>
              <a:ea typeface="KaiTi" panose="02010609060101010101" pitchFamily="49" charset="-122"/>
            </a:endParaRPr>
          </a:p>
          <a:p>
            <a:pPr algn="ctr"/>
            <a:r>
              <a:rPr lang="zh-CN" altLang="en-US" sz="1400" b="1" dirty="0">
                <a:solidFill>
                  <a:srgbClr val="FF0000"/>
                </a:solidFill>
              </a:rPr>
              <a:t>区块链云化服务模型的研究</a:t>
            </a:r>
            <a:endParaRPr kumimoji="1" lang="en-US" altLang="zh-CN" sz="1400" dirty="0">
              <a:solidFill>
                <a:srgbClr val="FF0000"/>
              </a:solidFill>
            </a:endParaRPr>
          </a:p>
        </p:txBody>
      </p:sp>
      <p:grpSp>
        <p:nvGrpSpPr>
          <p:cNvPr id="10" name="组合 9">
            <a:extLst>
              <a:ext uri="{FF2B5EF4-FFF2-40B4-BE49-F238E27FC236}">
                <a16:creationId xmlns:a16="http://schemas.microsoft.com/office/drawing/2014/main" id="{10AB5EE9-00EF-8F44-8771-118519B41126}"/>
              </a:ext>
            </a:extLst>
          </p:cNvPr>
          <p:cNvGrpSpPr/>
          <p:nvPr/>
        </p:nvGrpSpPr>
        <p:grpSpPr>
          <a:xfrm>
            <a:off x="8133988" y="2396300"/>
            <a:ext cx="886314" cy="1106623"/>
            <a:chOff x="8133988" y="2806216"/>
            <a:chExt cx="886314" cy="1106623"/>
          </a:xfrm>
        </p:grpSpPr>
        <p:pic>
          <p:nvPicPr>
            <p:cNvPr id="77" name="图片 76">
              <a:extLst>
                <a:ext uri="{FF2B5EF4-FFF2-40B4-BE49-F238E27FC236}">
                  <a16:creationId xmlns:a16="http://schemas.microsoft.com/office/drawing/2014/main" id="{DE5530BC-284F-E84C-8A68-D5139B4B220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133988" y="2806216"/>
              <a:ext cx="850900" cy="812800"/>
            </a:xfrm>
            <a:prstGeom prst="rect">
              <a:avLst/>
            </a:prstGeom>
          </p:spPr>
        </p:pic>
        <p:sp>
          <p:nvSpPr>
            <p:cNvPr id="84" name="矩形 83">
              <a:extLst>
                <a:ext uri="{FF2B5EF4-FFF2-40B4-BE49-F238E27FC236}">
                  <a16:creationId xmlns:a16="http://schemas.microsoft.com/office/drawing/2014/main" id="{6770085E-E488-BD47-8F0E-05E46E895E81}"/>
                </a:ext>
              </a:extLst>
            </p:cNvPr>
            <p:cNvSpPr/>
            <p:nvPr/>
          </p:nvSpPr>
          <p:spPr>
            <a:xfrm>
              <a:off x="8143139" y="3612629"/>
              <a:ext cx="877163" cy="300210"/>
            </a:xfrm>
            <a:prstGeom prst="rect">
              <a:avLst/>
            </a:prstGeom>
          </p:spPr>
          <p:txBody>
            <a:bodyPr wrap="none">
              <a:spAutoFit/>
            </a:bodyPr>
            <a:lstStyle/>
            <a:p>
              <a:r>
                <a:rPr kumimoji="1" lang="zh-CN" altLang="en-US" sz="1351" b="1" dirty="0">
                  <a:solidFill>
                    <a:srgbClr val="C00000"/>
                  </a:solidFill>
                  <a:ea typeface="KaiTi" panose="02010609060101010101" pitchFamily="49" charset="-122"/>
                </a:rPr>
                <a:t>交易日志</a:t>
              </a:r>
              <a:endParaRPr kumimoji="1" lang="zh-CN" altLang="en-US" sz="1351" b="1" dirty="0">
                <a:solidFill>
                  <a:srgbClr val="C00000"/>
                </a:solidFill>
                <a:latin typeface="KaiTi" panose="02010609060101010101" pitchFamily="49" charset="-122"/>
                <a:ea typeface="KaiTi" panose="02010609060101010101" pitchFamily="49" charset="-122"/>
              </a:endParaRPr>
            </a:p>
          </p:txBody>
        </p:sp>
      </p:grpSp>
      <p:sp>
        <p:nvSpPr>
          <p:cNvPr id="86" name="双中括号 85">
            <a:extLst>
              <a:ext uri="{FF2B5EF4-FFF2-40B4-BE49-F238E27FC236}">
                <a16:creationId xmlns:a16="http://schemas.microsoft.com/office/drawing/2014/main" id="{81F94529-7D9F-2141-BA9C-56F9DD44FF24}"/>
              </a:ext>
            </a:extLst>
          </p:cNvPr>
          <p:cNvSpPr/>
          <p:nvPr/>
        </p:nvSpPr>
        <p:spPr>
          <a:xfrm>
            <a:off x="2975337" y="2492168"/>
            <a:ext cx="6241326" cy="895568"/>
          </a:xfrm>
          <a:prstGeom prst="bracketPair">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1"/>
          </a:p>
        </p:txBody>
      </p:sp>
      <p:sp>
        <p:nvSpPr>
          <p:cNvPr id="88" name="文本框 87">
            <a:extLst>
              <a:ext uri="{FF2B5EF4-FFF2-40B4-BE49-F238E27FC236}">
                <a16:creationId xmlns:a16="http://schemas.microsoft.com/office/drawing/2014/main" id="{FED116BB-F4D8-E244-89D1-AD39A8CBA467}"/>
              </a:ext>
            </a:extLst>
          </p:cNvPr>
          <p:cNvSpPr txBox="1"/>
          <p:nvPr/>
        </p:nvSpPr>
        <p:spPr>
          <a:xfrm>
            <a:off x="5853398" y="3453788"/>
            <a:ext cx="928562" cy="300210"/>
          </a:xfrm>
          <a:prstGeom prst="rect">
            <a:avLst/>
          </a:prstGeom>
          <a:noFill/>
        </p:spPr>
        <p:txBody>
          <a:bodyPr wrap="square" rtlCol="0">
            <a:spAutoFit/>
          </a:bodyPr>
          <a:lstStyle/>
          <a:p>
            <a:r>
              <a:rPr kumimoji="1" lang="zh-CN" altLang="en-US" sz="1351" b="1" dirty="0">
                <a:solidFill>
                  <a:srgbClr val="C00000"/>
                </a:solidFill>
                <a:latin typeface="KaiTi" panose="02010609060101010101" pitchFamily="49" charset="-122"/>
                <a:ea typeface="KaiTi" panose="02010609060101010101" pitchFamily="49" charset="-122"/>
              </a:rPr>
              <a:t>智能合约</a:t>
            </a:r>
          </a:p>
        </p:txBody>
      </p:sp>
      <p:sp>
        <p:nvSpPr>
          <p:cNvPr id="76" name="文本框 75">
            <a:extLst>
              <a:ext uri="{FF2B5EF4-FFF2-40B4-BE49-F238E27FC236}">
                <a16:creationId xmlns:a16="http://schemas.microsoft.com/office/drawing/2014/main" id="{BAE556A4-96BC-4040-A502-09D3D71F8155}"/>
              </a:ext>
            </a:extLst>
          </p:cNvPr>
          <p:cNvSpPr txBox="1"/>
          <p:nvPr/>
        </p:nvSpPr>
        <p:spPr>
          <a:xfrm>
            <a:off x="3571592" y="3507702"/>
            <a:ext cx="720224" cy="300210"/>
          </a:xfrm>
          <a:prstGeom prst="rect">
            <a:avLst/>
          </a:prstGeom>
          <a:noFill/>
        </p:spPr>
        <p:txBody>
          <a:bodyPr wrap="square" rtlCol="0">
            <a:spAutoFit/>
          </a:bodyPr>
          <a:lstStyle/>
          <a:p>
            <a:r>
              <a:rPr kumimoji="1" lang="zh-CN" altLang="en-US" sz="1351" b="1" dirty="0">
                <a:solidFill>
                  <a:srgbClr val="C00000"/>
                </a:solidFill>
                <a:latin typeface="KaiTi" panose="02010609060101010101" pitchFamily="49" charset="-122"/>
                <a:ea typeface="KaiTi" panose="02010609060101010101" pitchFamily="49" charset="-122"/>
              </a:rPr>
              <a:t>陈焕雷</a:t>
            </a:r>
          </a:p>
        </p:txBody>
      </p:sp>
      <p:sp>
        <p:nvSpPr>
          <p:cNvPr id="80" name="文本占位符 2">
            <a:extLst>
              <a:ext uri="{FF2B5EF4-FFF2-40B4-BE49-F238E27FC236}">
                <a16:creationId xmlns:a16="http://schemas.microsoft.com/office/drawing/2014/main" id="{0E965FAD-96CC-1B49-82B6-9161D5CF707D}"/>
              </a:ext>
            </a:extLst>
          </p:cNvPr>
          <p:cNvSpPr txBox="1">
            <a:spLocks/>
          </p:cNvSpPr>
          <p:nvPr/>
        </p:nvSpPr>
        <p:spPr>
          <a:xfrm>
            <a:off x="774138" y="203449"/>
            <a:ext cx="5990465"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latin typeface="+mn-ea"/>
              </a:rPr>
              <a:t>智能合约微服务开发运维流程</a:t>
            </a:r>
          </a:p>
        </p:txBody>
      </p:sp>
      <p:sp>
        <p:nvSpPr>
          <p:cNvPr id="82" name="文本框 81">
            <a:extLst>
              <a:ext uri="{FF2B5EF4-FFF2-40B4-BE49-F238E27FC236}">
                <a16:creationId xmlns:a16="http://schemas.microsoft.com/office/drawing/2014/main" id="{F774221C-B1F3-FB46-8151-58A2EBB7879D}"/>
              </a:ext>
            </a:extLst>
          </p:cNvPr>
          <p:cNvSpPr txBox="1"/>
          <p:nvPr/>
        </p:nvSpPr>
        <p:spPr>
          <a:xfrm>
            <a:off x="4836936" y="6449506"/>
            <a:ext cx="7445004" cy="276999"/>
          </a:xfrm>
          <a:prstGeom prst="rect">
            <a:avLst/>
          </a:prstGeom>
          <a:noFill/>
        </p:spPr>
        <p:txBody>
          <a:bodyPr wrap="square">
            <a:spAutoFit/>
          </a:bodyPr>
          <a:lstStyle/>
          <a:p>
            <a:r>
              <a:rPr lang="zh-CN" altLang="en-US" sz="1200" dirty="0"/>
              <a:t>[</a:t>
            </a:r>
            <a:r>
              <a:rPr lang="en-US" altLang="zh-CN" sz="1200" dirty="0"/>
              <a:t>6</a:t>
            </a:r>
            <a:r>
              <a:rPr lang="zh-CN" altLang="en-US" sz="1200" dirty="0"/>
              <a:t>]张富利</a:t>
            </a:r>
            <a:r>
              <a:rPr lang="en-US" altLang="zh-CN" sz="1200" dirty="0"/>
              <a:t>,</a:t>
            </a:r>
            <a:r>
              <a:rPr lang="zh-CN" altLang="en-US" sz="1200" dirty="0"/>
              <a:t>侯培宇</a:t>
            </a:r>
            <a:r>
              <a:rPr lang="en-US" altLang="zh-CN" sz="1200" dirty="0"/>
              <a:t>,</a:t>
            </a:r>
            <a:r>
              <a:rPr lang="zh-CN" altLang="en-US" sz="1200" dirty="0"/>
              <a:t>李杉杉</a:t>
            </a:r>
            <a:r>
              <a:rPr lang="en-US" altLang="zh-CN" sz="1200" dirty="0"/>
              <a:t>,</a:t>
            </a:r>
            <a:r>
              <a:rPr lang="zh-CN" altLang="en-US" sz="1200" dirty="0"/>
              <a:t>等</a:t>
            </a:r>
            <a:r>
              <a:rPr lang="en-US" altLang="zh-CN" sz="1200" dirty="0"/>
              <a:t>. </a:t>
            </a:r>
            <a:r>
              <a:rPr lang="zh-CN" altLang="en-US" sz="1200" dirty="0"/>
              <a:t>一种智能合约微服务化框架</a:t>
            </a:r>
            <a:r>
              <a:rPr lang="en-US" altLang="zh-CN" sz="1200" dirty="0"/>
              <a:t>[J]. </a:t>
            </a:r>
            <a:r>
              <a:rPr lang="zh-CN" altLang="en-US" sz="1200" dirty="0"/>
              <a:t>软件学报</a:t>
            </a:r>
            <a:r>
              <a:rPr lang="en-US" altLang="zh-CN" sz="1200" dirty="0"/>
              <a:t>,2021,32(11):3423-3439. </a:t>
            </a:r>
          </a:p>
        </p:txBody>
      </p:sp>
    </p:spTree>
    <p:custDataLst>
      <p:tags r:id="rId1"/>
    </p:custDataLst>
    <p:extLst>
      <p:ext uri="{BB962C8B-B14F-4D97-AF65-F5344CB8AC3E}">
        <p14:creationId xmlns:p14="http://schemas.microsoft.com/office/powerpoint/2010/main" val="3048442049"/>
      </p:ext>
    </p:extLst>
  </p:cSld>
  <p:clrMapOvr>
    <a:masterClrMapping/>
  </p:clrMapOvr>
  <mc:AlternateContent xmlns:mc="http://schemas.openxmlformats.org/markup-compatibility/2006" xmlns:p14="http://schemas.microsoft.com/office/powerpoint/2010/main">
    <mc:Choice Requires="p14">
      <p:transition p14:dur="150" advTm="176">
        <p:fade/>
      </p:transition>
    </mc:Choice>
    <mc:Fallback xmlns="">
      <p:transition advTm="1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dissolv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0" nodeType="clickEffect">
                                  <p:stCondLst>
                                    <p:cond delay="0"/>
                                  </p:stCondLst>
                                  <p:childTnLst>
                                    <p:animEffect transition="out" filter="blinds(horizontal)">
                                      <p:cBhvr>
                                        <p:cTn id="46" dur="500"/>
                                        <p:tgtEl>
                                          <p:spTgt spid="139"/>
                                        </p:tgtEl>
                                      </p:cBhvr>
                                    </p:animEffect>
                                    <p:set>
                                      <p:cBhvr>
                                        <p:cTn id="47" dur="1" fill="hold">
                                          <p:stCondLst>
                                            <p:cond delay="499"/>
                                          </p:stCondLst>
                                        </p:cTn>
                                        <p:tgtEl>
                                          <p:spTgt spid="1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8" grpId="0"/>
      <p:bldP spid="139" grpId="0" animBg="1"/>
      <p:bldP spid="64" grpId="0"/>
      <p:bldP spid="74" grpId="0"/>
      <p:bldP spid="86" grpId="0" animBg="1"/>
      <p:bldP spid="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196464" y="1615714"/>
            <a:ext cx="775136" cy="419602"/>
          </a:xfrm>
          <a:prstGeom prst="rect">
            <a:avLst/>
          </a:prstGeom>
        </p:spPr>
        <p:txBody>
          <a:bodyPr wrap="square">
            <a:spAutoFit/>
          </a:bodyPr>
          <a:lstStyle/>
          <a:p>
            <a:pPr defTabSz="914354">
              <a:defRPr/>
            </a:pPr>
            <a:r>
              <a:rPr lang="en-US" altLang="zh-CN" sz="133" kern="0" dirty="0">
                <a:solidFill>
                  <a:sysClr val="window" lastClr="FFFFFF"/>
                </a:solidFill>
              </a:rPr>
              <a:t>PPT</a:t>
            </a:r>
            <a:r>
              <a:rPr lang="zh-CN" altLang="en-US" sz="133" kern="0" dirty="0">
                <a:solidFill>
                  <a:sysClr val="window" lastClr="FFFFFF"/>
                </a:solidFill>
              </a:rPr>
              <a:t>模板下载：</a:t>
            </a:r>
            <a:r>
              <a:rPr lang="en-US" altLang="zh-CN" sz="133" kern="0" dirty="0">
                <a:solidFill>
                  <a:sysClr val="window" lastClr="FFFFFF"/>
                </a:solidFill>
              </a:rPr>
              <a:t>www.1ppt.com/moban/     </a:t>
            </a:r>
            <a:r>
              <a:rPr lang="zh-CN" altLang="en-US" sz="133" kern="0" dirty="0">
                <a:solidFill>
                  <a:sysClr val="window" lastClr="FFFFFF"/>
                </a:solidFill>
              </a:rPr>
              <a:t>行业</a:t>
            </a:r>
            <a:r>
              <a:rPr lang="en-US" altLang="zh-CN" sz="133" kern="0" dirty="0">
                <a:solidFill>
                  <a:sysClr val="window" lastClr="FFFFFF"/>
                </a:solidFill>
              </a:rPr>
              <a:t>PPT</a:t>
            </a:r>
            <a:r>
              <a:rPr lang="zh-CN" altLang="en-US" sz="133" kern="0" dirty="0">
                <a:solidFill>
                  <a:sysClr val="window" lastClr="FFFFFF"/>
                </a:solidFill>
              </a:rPr>
              <a:t>模板：</a:t>
            </a:r>
            <a:r>
              <a:rPr lang="en-US" altLang="zh-CN" sz="133" kern="0" dirty="0">
                <a:solidFill>
                  <a:sysClr val="window" lastClr="FFFFFF"/>
                </a:solidFill>
              </a:rPr>
              <a:t>www.1ppt.com/hangye/ </a:t>
            </a:r>
          </a:p>
          <a:p>
            <a:pPr defTabSz="914354">
              <a:defRPr/>
            </a:pPr>
            <a:r>
              <a:rPr lang="zh-CN" altLang="en-US" sz="133" kern="0" dirty="0">
                <a:solidFill>
                  <a:sysClr val="window" lastClr="FFFFFF"/>
                </a:solidFill>
              </a:rPr>
              <a:t>节日</a:t>
            </a:r>
            <a:r>
              <a:rPr lang="en-US" altLang="zh-CN" sz="133" kern="0" dirty="0">
                <a:solidFill>
                  <a:sysClr val="window" lastClr="FFFFFF"/>
                </a:solidFill>
              </a:rPr>
              <a:t>PPT</a:t>
            </a:r>
            <a:r>
              <a:rPr lang="zh-CN" altLang="en-US" sz="133" kern="0" dirty="0">
                <a:solidFill>
                  <a:sysClr val="window" lastClr="FFFFFF"/>
                </a:solidFill>
              </a:rPr>
              <a:t>模板：</a:t>
            </a:r>
            <a:r>
              <a:rPr lang="en-US" altLang="zh-CN" sz="133" kern="0" dirty="0">
                <a:solidFill>
                  <a:sysClr val="window" lastClr="FFFFFF"/>
                </a:solidFill>
              </a:rPr>
              <a:t>www.1ppt.com/jieri/           PPT</a:t>
            </a:r>
            <a:r>
              <a:rPr lang="zh-CN" altLang="en-US" sz="133" kern="0" dirty="0">
                <a:solidFill>
                  <a:sysClr val="window" lastClr="FFFFFF"/>
                </a:solidFill>
              </a:rPr>
              <a:t>素材下载：</a:t>
            </a:r>
            <a:r>
              <a:rPr lang="en-US" altLang="zh-CN" sz="133" kern="0" dirty="0">
                <a:solidFill>
                  <a:sysClr val="window" lastClr="FFFFFF"/>
                </a:solidFill>
              </a:rPr>
              <a:t>www.1ppt.com/sucai/</a:t>
            </a:r>
          </a:p>
          <a:p>
            <a:pPr defTabSz="914354">
              <a:defRPr/>
            </a:pPr>
            <a:r>
              <a:rPr lang="en-US" altLang="zh-CN" sz="133" kern="0" dirty="0">
                <a:solidFill>
                  <a:sysClr val="window" lastClr="FFFFFF"/>
                </a:solidFill>
              </a:rPr>
              <a:t>PPT</a:t>
            </a:r>
            <a:r>
              <a:rPr lang="zh-CN" altLang="en-US" sz="133" kern="0" dirty="0">
                <a:solidFill>
                  <a:sysClr val="window" lastClr="FFFFFF"/>
                </a:solidFill>
              </a:rPr>
              <a:t>背景图片：</a:t>
            </a:r>
            <a:r>
              <a:rPr lang="en-US" altLang="zh-CN" sz="133" kern="0" dirty="0">
                <a:solidFill>
                  <a:sysClr val="window" lastClr="FFFFFF"/>
                </a:solidFill>
              </a:rPr>
              <a:t>www.1ppt.com/beijing/      PPT</a:t>
            </a:r>
            <a:r>
              <a:rPr lang="zh-CN" altLang="en-US" sz="133" kern="0" dirty="0">
                <a:solidFill>
                  <a:sysClr val="window" lastClr="FFFFFF"/>
                </a:solidFill>
              </a:rPr>
              <a:t>图表下载：</a:t>
            </a:r>
            <a:r>
              <a:rPr lang="en-US" altLang="zh-CN" sz="133" kern="0" dirty="0">
                <a:solidFill>
                  <a:sysClr val="window" lastClr="FFFFFF"/>
                </a:solidFill>
              </a:rPr>
              <a:t>www.1ppt.com/tubiao/      </a:t>
            </a:r>
          </a:p>
          <a:p>
            <a:pPr defTabSz="914354">
              <a:defRPr/>
            </a:pPr>
            <a:r>
              <a:rPr lang="zh-CN" altLang="en-US" sz="133" kern="0" dirty="0">
                <a:solidFill>
                  <a:sysClr val="window" lastClr="FFFFFF"/>
                </a:solidFill>
              </a:rPr>
              <a:t>优秀</a:t>
            </a:r>
            <a:r>
              <a:rPr lang="en-US" altLang="zh-CN" sz="133" kern="0" dirty="0">
                <a:solidFill>
                  <a:sysClr val="window" lastClr="FFFFFF"/>
                </a:solidFill>
              </a:rPr>
              <a:t>PPT</a:t>
            </a:r>
            <a:r>
              <a:rPr lang="zh-CN" altLang="en-US" sz="133" kern="0" dirty="0">
                <a:solidFill>
                  <a:sysClr val="window" lastClr="FFFFFF"/>
                </a:solidFill>
              </a:rPr>
              <a:t>下载：</a:t>
            </a:r>
            <a:r>
              <a:rPr lang="en-US" altLang="zh-CN" sz="133" kern="0" dirty="0">
                <a:solidFill>
                  <a:sysClr val="window" lastClr="FFFFFF"/>
                </a:solidFill>
              </a:rPr>
              <a:t>www.1ppt.com/xiazai/        PPT</a:t>
            </a:r>
            <a:r>
              <a:rPr lang="zh-CN" altLang="en-US" sz="133" kern="0" dirty="0">
                <a:solidFill>
                  <a:sysClr val="window" lastClr="FFFFFF"/>
                </a:solidFill>
              </a:rPr>
              <a:t>教程： </a:t>
            </a:r>
            <a:r>
              <a:rPr lang="en-US" altLang="zh-CN" sz="133" kern="0" dirty="0">
                <a:solidFill>
                  <a:sysClr val="window" lastClr="FFFFFF"/>
                </a:solidFill>
              </a:rPr>
              <a:t>www.1ppt.com/powerpoint/      </a:t>
            </a:r>
          </a:p>
          <a:p>
            <a:pPr defTabSz="914354">
              <a:defRPr/>
            </a:pPr>
            <a:r>
              <a:rPr lang="en-US" altLang="zh-CN" sz="133" kern="0" dirty="0">
                <a:solidFill>
                  <a:sysClr val="window" lastClr="FFFFFF"/>
                </a:solidFill>
              </a:rPr>
              <a:t>Word</a:t>
            </a:r>
            <a:r>
              <a:rPr lang="zh-CN" altLang="en-US" sz="133" kern="0" dirty="0">
                <a:solidFill>
                  <a:sysClr val="window" lastClr="FFFFFF"/>
                </a:solidFill>
              </a:rPr>
              <a:t>教程： </a:t>
            </a:r>
            <a:r>
              <a:rPr lang="en-US" altLang="zh-CN" sz="133" kern="0" dirty="0">
                <a:solidFill>
                  <a:sysClr val="window" lastClr="FFFFFF"/>
                </a:solidFill>
              </a:rPr>
              <a:t>www.1ppt.com/word/              Excel</a:t>
            </a:r>
            <a:r>
              <a:rPr lang="zh-CN" altLang="en-US" sz="133" kern="0" dirty="0">
                <a:solidFill>
                  <a:sysClr val="window" lastClr="FFFFFF"/>
                </a:solidFill>
              </a:rPr>
              <a:t>教程：</a:t>
            </a:r>
            <a:r>
              <a:rPr lang="en-US" altLang="zh-CN" sz="133" kern="0" dirty="0">
                <a:solidFill>
                  <a:sysClr val="window" lastClr="FFFFFF"/>
                </a:solidFill>
              </a:rPr>
              <a:t>www.1ppt.com/excel/  </a:t>
            </a:r>
          </a:p>
          <a:p>
            <a:pPr defTabSz="914354">
              <a:defRPr/>
            </a:pPr>
            <a:r>
              <a:rPr lang="zh-CN" altLang="en-US" sz="133" kern="0" dirty="0">
                <a:solidFill>
                  <a:sysClr val="window" lastClr="FFFFFF"/>
                </a:solidFill>
              </a:rPr>
              <a:t>资料下载：</a:t>
            </a:r>
            <a:r>
              <a:rPr lang="en-US" altLang="zh-CN" sz="133" kern="0" dirty="0">
                <a:solidFill>
                  <a:sysClr val="window" lastClr="FFFFFF"/>
                </a:solidFill>
              </a:rPr>
              <a:t>www.1ppt.com/ziliao/                PPT</a:t>
            </a:r>
            <a:r>
              <a:rPr lang="zh-CN" altLang="en-US" sz="133" kern="0" dirty="0">
                <a:solidFill>
                  <a:sysClr val="window" lastClr="FFFFFF"/>
                </a:solidFill>
              </a:rPr>
              <a:t>课件下载：</a:t>
            </a:r>
            <a:r>
              <a:rPr lang="en-US" altLang="zh-CN" sz="133" kern="0" dirty="0">
                <a:solidFill>
                  <a:sysClr val="window" lastClr="FFFFFF"/>
                </a:solidFill>
              </a:rPr>
              <a:t>www.1ppt.com/kejian/ </a:t>
            </a:r>
          </a:p>
          <a:p>
            <a:pPr defTabSz="914354">
              <a:defRPr/>
            </a:pPr>
            <a:r>
              <a:rPr lang="zh-CN" altLang="en-US" sz="133" kern="0" dirty="0">
                <a:solidFill>
                  <a:sysClr val="window" lastClr="FFFFFF"/>
                </a:solidFill>
              </a:rPr>
              <a:t>范文下载：</a:t>
            </a:r>
            <a:r>
              <a:rPr lang="en-US" altLang="zh-CN" sz="133" kern="0" dirty="0">
                <a:solidFill>
                  <a:sysClr val="window" lastClr="FFFFFF"/>
                </a:solidFill>
              </a:rPr>
              <a:t>www.1ppt.com/fanwen/             </a:t>
            </a:r>
            <a:r>
              <a:rPr lang="zh-CN" altLang="en-US" sz="133" kern="0" dirty="0">
                <a:solidFill>
                  <a:sysClr val="window" lastClr="FFFFFF"/>
                </a:solidFill>
              </a:rPr>
              <a:t>试卷下载：</a:t>
            </a:r>
            <a:r>
              <a:rPr lang="en-US" altLang="zh-CN" sz="133" kern="0" dirty="0">
                <a:solidFill>
                  <a:sysClr val="window" lastClr="FFFFFF"/>
                </a:solidFill>
              </a:rPr>
              <a:t>www.1ppt.com/shiti/  </a:t>
            </a:r>
          </a:p>
          <a:p>
            <a:pPr defTabSz="914354">
              <a:defRPr/>
            </a:pPr>
            <a:r>
              <a:rPr lang="zh-CN" altLang="en-US" sz="133" kern="0" dirty="0">
                <a:solidFill>
                  <a:sysClr val="window" lastClr="FFFFFF"/>
                </a:solidFill>
              </a:rPr>
              <a:t>教案下载：</a:t>
            </a:r>
            <a:r>
              <a:rPr lang="en-US" altLang="zh-CN" sz="133" kern="0" dirty="0">
                <a:solidFill>
                  <a:sysClr val="window" lastClr="FFFFFF"/>
                </a:solidFill>
              </a:rPr>
              <a:t>www.1ppt.com/jiaoan/        PPT</a:t>
            </a:r>
            <a:r>
              <a:rPr lang="zh-CN" altLang="en-US" sz="133" kern="0" dirty="0">
                <a:solidFill>
                  <a:sysClr val="window" lastClr="FFFFFF"/>
                </a:solidFill>
              </a:rPr>
              <a:t>论坛：</a:t>
            </a:r>
            <a:r>
              <a:rPr lang="en-US" altLang="zh-CN" sz="133" kern="0" dirty="0">
                <a:solidFill>
                  <a:sysClr val="window" lastClr="FFFFFF"/>
                </a:solidFill>
              </a:rPr>
              <a:t>www.1ppt.cn</a:t>
            </a:r>
          </a:p>
          <a:p>
            <a:pPr defTabSz="914354">
              <a:defRPr/>
            </a:pPr>
            <a:r>
              <a:rPr lang="en-US" altLang="zh-CN" sz="133" kern="0" dirty="0">
                <a:solidFill>
                  <a:sysClr val="window" lastClr="FFFFFF"/>
                </a:solidFill>
              </a:rPr>
              <a:t> </a:t>
            </a:r>
            <a:endParaRPr lang="zh-CN" altLang="en-US" sz="133" kern="0" dirty="0">
              <a:solidFill>
                <a:sysClr val="window" lastClr="FFFFFF"/>
              </a:solidFill>
            </a:endParaRPr>
          </a:p>
        </p:txBody>
      </p:sp>
      <p:sp>
        <p:nvSpPr>
          <p:cNvPr id="6" name="矩形 5"/>
          <p:cNvSpPr/>
          <p:nvPr/>
        </p:nvSpPr>
        <p:spPr>
          <a:xfrm>
            <a:off x="-1" y="0"/>
            <a:ext cx="3216275" cy="6858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023" y="3075057"/>
            <a:ext cx="3225297" cy="707886"/>
          </a:xfrm>
          <a:prstGeom prst="rect">
            <a:avLst/>
          </a:prstGeom>
          <a:noFill/>
        </p:spPr>
        <p:txBody>
          <a:bodyPr wrap="square" rtlCol="0">
            <a:spAutoFit/>
          </a:bodyPr>
          <a:lstStyle/>
          <a:p>
            <a:pPr algn="ctr"/>
            <a:r>
              <a:rPr lang="zh-CN" altLang="en-US" sz="4000" b="1" dirty="0">
                <a:solidFill>
                  <a:schemeClr val="bg1"/>
                </a:solidFill>
                <a:cs typeface="Times New Roman" panose="02020603050405020304" pitchFamily="18" charset="0"/>
              </a:rPr>
              <a:t>目录</a:t>
            </a:r>
          </a:p>
        </p:txBody>
      </p:sp>
      <p:grpSp>
        <p:nvGrpSpPr>
          <p:cNvPr id="23" name="组合 1">
            <a:extLst>
              <a:ext uri="{FF2B5EF4-FFF2-40B4-BE49-F238E27FC236}">
                <a16:creationId xmlns:a16="http://schemas.microsoft.com/office/drawing/2014/main" id="{8BF3EFFE-C3D0-4496-A94A-6A339E6826AB}"/>
              </a:ext>
            </a:extLst>
          </p:cNvPr>
          <p:cNvGrpSpPr/>
          <p:nvPr/>
        </p:nvGrpSpPr>
        <p:grpSpPr>
          <a:xfrm>
            <a:off x="5449773" y="1340485"/>
            <a:ext cx="3722914" cy="755934"/>
            <a:chOff x="3142531" y="1483360"/>
            <a:chExt cx="3722914" cy="755934"/>
          </a:xfrm>
        </p:grpSpPr>
        <p:sp>
          <p:nvSpPr>
            <p:cNvPr id="40" name="文本框 2">
              <a:extLst>
                <a:ext uri="{FF2B5EF4-FFF2-40B4-BE49-F238E27FC236}">
                  <a16:creationId xmlns:a16="http://schemas.microsoft.com/office/drawing/2014/main" id="{F00E9980-2EFD-4218-89EE-F93E8CF94B14}"/>
                </a:ext>
              </a:extLst>
            </p:cNvPr>
            <p:cNvSpPr txBox="1"/>
            <p:nvPr/>
          </p:nvSpPr>
          <p:spPr>
            <a:xfrm>
              <a:off x="4137385" y="1599716"/>
              <a:ext cx="2728060" cy="523220"/>
            </a:xfrm>
            <a:prstGeom prst="rect">
              <a:avLst/>
            </a:prstGeom>
            <a:noFill/>
          </p:spPr>
          <p:txBody>
            <a:bodyPr wrap="square" rtlCol="0">
              <a:spAutoFit/>
            </a:bodyPr>
            <a:lstStyle/>
            <a:p>
              <a:r>
                <a:rPr lang="zh-CN" altLang="en-US" sz="2800" b="1" dirty="0">
                  <a:solidFill>
                    <a:schemeClr val="bg1">
                      <a:lumMod val="65000"/>
                    </a:schemeClr>
                  </a:solidFill>
                </a:rPr>
                <a:t>需求背景</a:t>
              </a:r>
              <a:endParaRPr lang="en-US" altLang="zh-CN" sz="2800" b="1" dirty="0">
                <a:solidFill>
                  <a:schemeClr val="bg1">
                    <a:lumMod val="65000"/>
                  </a:schemeClr>
                </a:solidFill>
              </a:endParaRPr>
            </a:p>
          </p:txBody>
        </p:sp>
        <p:grpSp>
          <p:nvGrpSpPr>
            <p:cNvPr id="41" name="组合 3">
              <a:extLst>
                <a:ext uri="{FF2B5EF4-FFF2-40B4-BE49-F238E27FC236}">
                  <a16:creationId xmlns:a16="http://schemas.microsoft.com/office/drawing/2014/main" id="{3716C50E-1416-45DA-85B8-8876D2D1E389}"/>
                </a:ext>
              </a:extLst>
            </p:cNvPr>
            <p:cNvGrpSpPr/>
            <p:nvPr/>
          </p:nvGrpSpPr>
          <p:grpSpPr>
            <a:xfrm>
              <a:off x="3142531" y="1483360"/>
              <a:ext cx="994855" cy="755934"/>
              <a:chOff x="3142531" y="1483360"/>
              <a:chExt cx="994855" cy="755934"/>
            </a:xfrm>
          </p:grpSpPr>
          <p:sp>
            <p:nvSpPr>
              <p:cNvPr id="42" name="文本框 4">
                <a:extLst>
                  <a:ext uri="{FF2B5EF4-FFF2-40B4-BE49-F238E27FC236}">
                    <a16:creationId xmlns:a16="http://schemas.microsoft.com/office/drawing/2014/main" id="{A18F4DDF-B0D1-4658-936D-D1F3189DE647}"/>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1</a:t>
                </a:r>
              </a:p>
            </p:txBody>
          </p:sp>
          <p:sp>
            <p:nvSpPr>
              <p:cNvPr id="43" name="矩形 5">
                <a:extLst>
                  <a:ext uri="{FF2B5EF4-FFF2-40B4-BE49-F238E27FC236}">
                    <a16:creationId xmlns:a16="http://schemas.microsoft.com/office/drawing/2014/main" id="{DAFF779D-A41F-4A97-9697-818401E8566F}"/>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5" name="组合 1">
            <a:extLst>
              <a:ext uri="{FF2B5EF4-FFF2-40B4-BE49-F238E27FC236}">
                <a16:creationId xmlns:a16="http://schemas.microsoft.com/office/drawing/2014/main" id="{ECD59AC7-42C7-454C-9F92-D7117C95FB29}"/>
              </a:ext>
            </a:extLst>
          </p:cNvPr>
          <p:cNvGrpSpPr/>
          <p:nvPr/>
        </p:nvGrpSpPr>
        <p:grpSpPr>
          <a:xfrm>
            <a:off x="5449773" y="2500935"/>
            <a:ext cx="3722915" cy="755934"/>
            <a:chOff x="3142531" y="1483360"/>
            <a:chExt cx="3722915" cy="755934"/>
          </a:xfrm>
        </p:grpSpPr>
        <p:sp>
          <p:nvSpPr>
            <p:cNvPr id="16" name="文本框 2">
              <a:extLst>
                <a:ext uri="{FF2B5EF4-FFF2-40B4-BE49-F238E27FC236}">
                  <a16:creationId xmlns:a16="http://schemas.microsoft.com/office/drawing/2014/main" id="{A5606A36-80FE-42FF-AA1B-F4084B12036B}"/>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现状调研</a:t>
              </a:r>
              <a:endParaRPr lang="en-US" altLang="zh-CN" sz="2800" b="1" dirty="0">
                <a:latin typeface="微软雅黑" panose="020B0503020204020204" pitchFamily="34" charset="-122"/>
                <a:ea typeface="微软雅黑" panose="020B0503020204020204" pitchFamily="34" charset="-122"/>
              </a:endParaRPr>
            </a:p>
          </p:txBody>
        </p:sp>
        <p:grpSp>
          <p:nvGrpSpPr>
            <p:cNvPr id="17" name="组合 3">
              <a:extLst>
                <a:ext uri="{FF2B5EF4-FFF2-40B4-BE49-F238E27FC236}">
                  <a16:creationId xmlns:a16="http://schemas.microsoft.com/office/drawing/2014/main" id="{000616BF-22E9-4C03-9648-3015ED4CE3B1}"/>
                </a:ext>
              </a:extLst>
            </p:cNvPr>
            <p:cNvGrpSpPr/>
            <p:nvPr/>
          </p:nvGrpSpPr>
          <p:grpSpPr>
            <a:xfrm>
              <a:off x="3142531" y="1483360"/>
              <a:ext cx="994855" cy="755934"/>
              <a:chOff x="3142531" y="1483360"/>
              <a:chExt cx="994855" cy="755934"/>
            </a:xfrm>
          </p:grpSpPr>
          <p:sp>
            <p:nvSpPr>
              <p:cNvPr id="18" name="文本框 4">
                <a:extLst>
                  <a:ext uri="{FF2B5EF4-FFF2-40B4-BE49-F238E27FC236}">
                    <a16:creationId xmlns:a16="http://schemas.microsoft.com/office/drawing/2014/main" id="{34A8F304-78F8-4A9C-A5B2-5995945C095C}"/>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2</a:t>
                </a:r>
              </a:p>
            </p:txBody>
          </p:sp>
          <p:sp>
            <p:nvSpPr>
              <p:cNvPr id="19" name="矩形 5">
                <a:extLst>
                  <a:ext uri="{FF2B5EF4-FFF2-40B4-BE49-F238E27FC236}">
                    <a16:creationId xmlns:a16="http://schemas.microsoft.com/office/drawing/2014/main" id="{F11B2A42-41D4-4749-A1DF-0550B7A5A49D}"/>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0" name="组合 1">
            <a:extLst>
              <a:ext uri="{FF2B5EF4-FFF2-40B4-BE49-F238E27FC236}">
                <a16:creationId xmlns:a16="http://schemas.microsoft.com/office/drawing/2014/main" id="{2EB71339-704D-4790-9801-C3E7FDC58A8D}"/>
              </a:ext>
            </a:extLst>
          </p:cNvPr>
          <p:cNvGrpSpPr/>
          <p:nvPr/>
        </p:nvGrpSpPr>
        <p:grpSpPr>
          <a:xfrm>
            <a:off x="5449773" y="3601132"/>
            <a:ext cx="3722915" cy="755934"/>
            <a:chOff x="3142531" y="1483360"/>
            <a:chExt cx="3722915" cy="755934"/>
          </a:xfrm>
        </p:grpSpPr>
        <p:sp>
          <p:nvSpPr>
            <p:cNvPr id="21" name="文本框 2">
              <a:extLst>
                <a:ext uri="{FF2B5EF4-FFF2-40B4-BE49-F238E27FC236}">
                  <a16:creationId xmlns:a16="http://schemas.microsoft.com/office/drawing/2014/main" id="{926E7D93-DFE4-4FE6-A287-4385CCF7AED5}"/>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solidFill>
                    <a:schemeClr val="bg1">
                      <a:lumMod val="65000"/>
                    </a:schemeClr>
                  </a:solidFill>
                </a:rPr>
                <a:t>产出思路</a:t>
              </a:r>
              <a:endParaRPr lang="en-US" altLang="zh-CN" sz="2800" b="1" dirty="0">
                <a:solidFill>
                  <a:schemeClr val="bg1">
                    <a:lumMod val="65000"/>
                  </a:schemeClr>
                </a:solidFill>
              </a:endParaRPr>
            </a:p>
          </p:txBody>
        </p:sp>
        <p:grpSp>
          <p:nvGrpSpPr>
            <p:cNvPr id="22" name="组合 3">
              <a:extLst>
                <a:ext uri="{FF2B5EF4-FFF2-40B4-BE49-F238E27FC236}">
                  <a16:creationId xmlns:a16="http://schemas.microsoft.com/office/drawing/2014/main" id="{085026EF-9464-4688-AB7F-E9A3E9E3D64E}"/>
                </a:ext>
              </a:extLst>
            </p:cNvPr>
            <p:cNvGrpSpPr/>
            <p:nvPr/>
          </p:nvGrpSpPr>
          <p:grpSpPr>
            <a:xfrm>
              <a:off x="3142531" y="1483360"/>
              <a:ext cx="994855" cy="755934"/>
              <a:chOff x="3142531" y="1483360"/>
              <a:chExt cx="994855" cy="755934"/>
            </a:xfrm>
          </p:grpSpPr>
          <p:sp>
            <p:nvSpPr>
              <p:cNvPr id="24" name="文本框 4">
                <a:extLst>
                  <a:ext uri="{FF2B5EF4-FFF2-40B4-BE49-F238E27FC236}">
                    <a16:creationId xmlns:a16="http://schemas.microsoft.com/office/drawing/2014/main" id="{9696CA4A-95D1-4F2A-9DF0-A1B5BF5E5442}"/>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3</a:t>
                </a:r>
              </a:p>
            </p:txBody>
          </p:sp>
          <p:sp>
            <p:nvSpPr>
              <p:cNvPr id="25" name="矩形 5">
                <a:extLst>
                  <a:ext uri="{FF2B5EF4-FFF2-40B4-BE49-F238E27FC236}">
                    <a16:creationId xmlns:a16="http://schemas.microsoft.com/office/drawing/2014/main" id="{D8EA0C65-B920-4319-9B30-E7BFE385D415}"/>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6" name="组合 1">
            <a:extLst>
              <a:ext uri="{FF2B5EF4-FFF2-40B4-BE49-F238E27FC236}">
                <a16:creationId xmlns:a16="http://schemas.microsoft.com/office/drawing/2014/main" id="{367E3DCB-1A27-4A5B-979B-62A7CE245E4E}"/>
              </a:ext>
            </a:extLst>
          </p:cNvPr>
          <p:cNvGrpSpPr/>
          <p:nvPr/>
        </p:nvGrpSpPr>
        <p:grpSpPr>
          <a:xfrm>
            <a:off x="5449773" y="4859235"/>
            <a:ext cx="3722915" cy="755934"/>
            <a:chOff x="3142531" y="1483360"/>
            <a:chExt cx="3722915" cy="755934"/>
          </a:xfrm>
        </p:grpSpPr>
        <p:sp>
          <p:nvSpPr>
            <p:cNvPr id="27" name="文本框 2">
              <a:extLst>
                <a:ext uri="{FF2B5EF4-FFF2-40B4-BE49-F238E27FC236}">
                  <a16:creationId xmlns:a16="http://schemas.microsoft.com/office/drawing/2014/main" id="{A1C1A1B6-6077-4A36-BF8F-BD7DCFF9D903}"/>
                </a:ext>
              </a:extLst>
            </p:cNvPr>
            <p:cNvSpPr txBox="1"/>
            <p:nvPr/>
          </p:nvSpPr>
          <p:spPr>
            <a:xfrm>
              <a:off x="4137386" y="1599716"/>
              <a:ext cx="2728060" cy="523220"/>
            </a:xfrm>
            <a:prstGeom prst="rect">
              <a:avLst/>
            </a:prstGeom>
            <a:noFill/>
          </p:spPr>
          <p:txBody>
            <a:bodyPr wrap="square" rtlCol="0">
              <a:spAutoFit/>
            </a:bodyPr>
            <a:lstStyle/>
            <a:p>
              <a:r>
                <a:rPr lang="zh-CN" altLang="en-US" sz="2800" b="1" dirty="0">
                  <a:solidFill>
                    <a:schemeClr val="bg1">
                      <a:lumMod val="65000"/>
                    </a:schemeClr>
                  </a:solidFill>
                </a:rPr>
                <a:t>项目计划</a:t>
              </a:r>
              <a:endParaRPr lang="en-US" altLang="zh-CN" sz="2800" b="1" dirty="0">
                <a:solidFill>
                  <a:schemeClr val="bg1">
                    <a:lumMod val="65000"/>
                  </a:schemeClr>
                </a:solidFill>
              </a:endParaRPr>
            </a:p>
          </p:txBody>
        </p:sp>
        <p:grpSp>
          <p:nvGrpSpPr>
            <p:cNvPr id="28" name="组合 3">
              <a:extLst>
                <a:ext uri="{FF2B5EF4-FFF2-40B4-BE49-F238E27FC236}">
                  <a16:creationId xmlns:a16="http://schemas.microsoft.com/office/drawing/2014/main" id="{820DBF4C-BA20-4FE8-B38C-613F4544FD48}"/>
                </a:ext>
              </a:extLst>
            </p:cNvPr>
            <p:cNvGrpSpPr/>
            <p:nvPr/>
          </p:nvGrpSpPr>
          <p:grpSpPr>
            <a:xfrm>
              <a:off x="3142531" y="1483360"/>
              <a:ext cx="994855" cy="755934"/>
              <a:chOff x="3142531" y="1483360"/>
              <a:chExt cx="994855" cy="755934"/>
            </a:xfrm>
          </p:grpSpPr>
          <p:sp>
            <p:nvSpPr>
              <p:cNvPr id="29" name="文本框 4">
                <a:extLst>
                  <a:ext uri="{FF2B5EF4-FFF2-40B4-BE49-F238E27FC236}">
                    <a16:creationId xmlns:a16="http://schemas.microsoft.com/office/drawing/2014/main" id="{D3C944E0-CA3E-407E-99BD-93C0A3A1540D}"/>
                  </a:ext>
                </a:extLst>
              </p:cNvPr>
              <p:cNvSpPr txBox="1"/>
              <p:nvPr/>
            </p:nvSpPr>
            <p:spPr>
              <a:xfrm>
                <a:off x="3142531" y="1599717"/>
                <a:ext cx="994855" cy="523220"/>
              </a:xfrm>
              <a:prstGeom prst="rect">
                <a:avLst/>
              </a:prstGeom>
              <a:noFill/>
              <a:ln>
                <a:noFill/>
              </a:ln>
            </p:spPr>
            <p:txBody>
              <a:bodyPr wrap="square" rtlCol="0" anchor="ctr" anchorCtr="0">
                <a:spAutoFit/>
              </a:bodyPr>
              <a:lstStyle/>
              <a:p>
                <a:pPr algn="ctr"/>
                <a:r>
                  <a:rPr lang="en-US" altLang="zh-CN" sz="2800" b="1" dirty="0">
                    <a:solidFill>
                      <a:srgbClr val="9E008F"/>
                    </a:solidFill>
                    <a:latin typeface="+mn-ea"/>
                  </a:rPr>
                  <a:t>4</a:t>
                </a:r>
              </a:p>
            </p:txBody>
          </p:sp>
          <p:sp>
            <p:nvSpPr>
              <p:cNvPr id="30" name="矩形 5">
                <a:extLst>
                  <a:ext uri="{FF2B5EF4-FFF2-40B4-BE49-F238E27FC236}">
                    <a16:creationId xmlns:a16="http://schemas.microsoft.com/office/drawing/2014/main" id="{ECC740CE-FDDD-4F59-B1B0-3D94C2738039}"/>
                  </a:ext>
                </a:extLst>
              </p:cNvPr>
              <p:cNvSpPr/>
              <p:nvPr/>
            </p:nvSpPr>
            <p:spPr>
              <a:xfrm>
                <a:off x="3142531" y="1483360"/>
                <a:ext cx="994855" cy="755934"/>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3167368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灯片编号占位符 1">
            <a:extLst>
              <a:ext uri="{FF2B5EF4-FFF2-40B4-BE49-F238E27FC236}">
                <a16:creationId xmlns:a16="http://schemas.microsoft.com/office/drawing/2014/main" id="{4286A633-0A07-45E8-9674-DCD6425C1150}"/>
              </a:ext>
            </a:extLst>
          </p:cNvPr>
          <p:cNvSpPr txBox="1">
            <a:spLocks/>
          </p:cNvSpPr>
          <p:nvPr/>
        </p:nvSpPr>
        <p:spPr>
          <a:xfrm>
            <a:off x="10991169" y="6390314"/>
            <a:ext cx="1042988" cy="365125"/>
          </a:xfrm>
          <a:prstGeom prst="rect">
            <a:avLst/>
          </a:prstGeom>
        </p:spPr>
        <p:txBody>
          <a:bodyPr vert="horz" lIns="91440" tIns="45720" rIns="91440" bIns="45720" rtlCol="0" anchor="ctr"/>
          <a:lstStyle>
            <a:defPPr>
              <a:defRPr lang="en-US"/>
            </a:defPPr>
            <a:lvl1pPr marL="0" algn="ctr" defTabSz="457200" rtl="0" eaLnBrk="1" latinLnBrk="0" hangingPunct="1">
              <a:defRPr sz="20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1D91E7F-84B6-4064-9D4E-CC7D244BCA04}" type="slidenum">
              <a:rPr kumimoji="0" lang="zh-CN" altLang="en-US" sz="2000" b="1" i="0" u="none" strike="noStrike" kern="1200" cap="none" spc="0" normalizeH="0" baseline="0" noProof="0" smtClean="0">
                <a:ln>
                  <a:noFill/>
                </a:ln>
                <a:solidFill>
                  <a:prstClr val="white"/>
                </a:solidFill>
                <a:effectLst/>
                <a:uLnTx/>
                <a:uFillTx/>
                <a:latin typeface="Times New Roman"/>
                <a:ea typeface="微软雅黑"/>
                <a:cs typeface=""/>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zh-CN" altLang="en-US" sz="2000" b="1" i="0" u="none" strike="noStrike" kern="1200" cap="none" spc="0" normalizeH="0" baseline="0" noProof="0" dirty="0">
              <a:ln>
                <a:noFill/>
              </a:ln>
              <a:solidFill>
                <a:prstClr val="white"/>
              </a:solidFill>
              <a:effectLst/>
              <a:uLnTx/>
              <a:uFillTx/>
              <a:latin typeface="Times New Roman"/>
              <a:ea typeface="微软雅黑"/>
              <a:cs typeface=""/>
            </a:endParaRPr>
          </a:p>
        </p:txBody>
      </p:sp>
      <p:sp>
        <p:nvSpPr>
          <p:cNvPr id="24" name="文本框 23">
            <a:extLst>
              <a:ext uri="{FF2B5EF4-FFF2-40B4-BE49-F238E27FC236}">
                <a16:creationId xmlns:a16="http://schemas.microsoft.com/office/drawing/2014/main" id="{0011A567-C87D-364E-8E05-9E71B2AF315E}"/>
              </a:ext>
            </a:extLst>
          </p:cNvPr>
          <p:cNvSpPr txBox="1"/>
          <p:nvPr/>
        </p:nvSpPr>
        <p:spPr>
          <a:xfrm>
            <a:off x="1619521" y="6066819"/>
            <a:ext cx="9525611" cy="830997"/>
          </a:xfrm>
          <a:prstGeom prst="rect">
            <a:avLst/>
          </a:prstGeom>
          <a:noFill/>
        </p:spPr>
        <p:txBody>
          <a:bodyPr wrap="square">
            <a:spAutoFit/>
          </a:bodyPr>
          <a:lstStyle/>
          <a:p>
            <a:r>
              <a:rPr lang="zh-CN" altLang="en-US" sz="1200" dirty="0"/>
              <a:t>[</a:t>
            </a:r>
            <a:r>
              <a:rPr lang="en-US" altLang="zh-CN" sz="1200" dirty="0"/>
              <a:t>7</a:t>
            </a:r>
            <a:r>
              <a:rPr lang="zh-CN" altLang="en-US" sz="1200" dirty="0"/>
              <a:t>]</a:t>
            </a:r>
            <a:r>
              <a:rPr lang="en-US" altLang="zh-CN" sz="1200" dirty="0"/>
              <a:t> GERRITS L, KILIMOU E, KROMES R, et al. A Blockchain cloud architecture deployment for an industrial IoT use case[C/OL] // 2021 IEEE International Con- </a:t>
            </a:r>
            <a:r>
              <a:rPr lang="en-US" altLang="zh-CN" sz="1200" dirty="0" err="1"/>
              <a:t>ference</a:t>
            </a:r>
            <a:r>
              <a:rPr lang="en-US" altLang="zh-CN" sz="1200" dirty="0"/>
              <a:t> on Omni-Layer Intelligent Systems, COINS 2021, Barcelona, Spain, Au- gust 23-25, 2021. [</a:t>
            </a:r>
            <a:r>
              <a:rPr lang="en-US" altLang="zh-CN" sz="1200" dirty="0" err="1"/>
              <a:t>S.l.</a:t>
            </a:r>
            <a:r>
              <a:rPr lang="en-US" altLang="zh-CN" sz="1200" dirty="0"/>
              <a:t>] : IEEE, 2021 : 1 – 6.</a:t>
            </a:r>
          </a:p>
          <a:p>
            <a:r>
              <a:rPr lang="en-US" altLang="zh-CN" sz="1200" dirty="0"/>
              <a:t>[8] LIANG X, ZHAO Q, ZHANG Y, et al. </a:t>
            </a:r>
            <a:r>
              <a:rPr lang="en-US" altLang="zh-CN" sz="1200" dirty="0" err="1"/>
              <a:t>EduChain</a:t>
            </a:r>
            <a:r>
              <a:rPr lang="en-US" altLang="zh-CN" sz="1200" dirty="0"/>
              <a:t>: A highly available education consortium blockchain platform based on Hyperledger Fabric[J]. Concurrency and Computation: Practice and Experience, : e6330.</a:t>
            </a:r>
          </a:p>
        </p:txBody>
      </p:sp>
      <p:sp>
        <p:nvSpPr>
          <p:cNvPr id="25" name="文本占位符 2">
            <a:extLst>
              <a:ext uri="{FF2B5EF4-FFF2-40B4-BE49-F238E27FC236}">
                <a16:creationId xmlns:a16="http://schemas.microsoft.com/office/drawing/2014/main" id="{5D169195-14F6-C640-8B46-88DC0DD98D15}"/>
              </a:ext>
            </a:extLst>
          </p:cNvPr>
          <p:cNvSpPr txBox="1">
            <a:spLocks/>
          </p:cNvSpPr>
          <p:nvPr/>
        </p:nvSpPr>
        <p:spPr>
          <a:xfrm>
            <a:off x="774138" y="328713"/>
            <a:ext cx="1690766" cy="523220"/>
          </a:xfrm>
          <a:prstGeom prst="rect">
            <a:avLst/>
          </a:prstGeom>
        </p:spPr>
        <p:txBody>
          <a:bodyPr vert="horz" wrap="square" lIns="91440" tIns="45720" rIns="91440" bIns="45720" rtlCol="0"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2800" b="1" i="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latin typeface="Times New Roman"/>
                <a:ea typeface="微软雅黑"/>
                <a:cs typeface=""/>
              </a:rPr>
              <a:t>现状调研</a:t>
            </a:r>
            <a:endParaRPr kumimoji="0" lang="zh-CN" altLang="en-US" sz="2800" b="1" i="0" u="none" strike="noStrike" kern="1200" cap="none" spc="0" normalizeH="0" baseline="0" noProof="0" dirty="0">
              <a:ln>
                <a:noFill/>
              </a:ln>
              <a:solidFill>
                <a:srgbClr val="6A005F"/>
              </a:solidFill>
              <a:effectLst/>
              <a:uLnTx/>
              <a:uFillTx/>
              <a:latin typeface="Times New Roman"/>
              <a:ea typeface="微软雅黑"/>
              <a:cs typeface=""/>
            </a:endParaRPr>
          </a:p>
        </p:txBody>
      </p:sp>
      <p:pic>
        <p:nvPicPr>
          <p:cNvPr id="2" name="图片 1">
            <a:extLst>
              <a:ext uri="{FF2B5EF4-FFF2-40B4-BE49-F238E27FC236}">
                <a16:creationId xmlns:a16="http://schemas.microsoft.com/office/drawing/2014/main" id="{E8EF782E-5C53-B940-ABE1-99B8CE6DD823}"/>
              </a:ext>
            </a:extLst>
          </p:cNvPr>
          <p:cNvPicPr>
            <a:picLocks noChangeAspect="1"/>
          </p:cNvPicPr>
          <p:nvPr/>
        </p:nvPicPr>
        <p:blipFill>
          <a:blip r:embed="rId3"/>
          <a:stretch>
            <a:fillRect/>
          </a:stretch>
        </p:blipFill>
        <p:spPr>
          <a:xfrm>
            <a:off x="696913" y="902563"/>
            <a:ext cx="4809094" cy="2439395"/>
          </a:xfrm>
          <a:prstGeom prst="rect">
            <a:avLst/>
          </a:prstGeom>
        </p:spPr>
      </p:pic>
      <p:sp>
        <p:nvSpPr>
          <p:cNvPr id="13" name="文本框 12">
            <a:extLst>
              <a:ext uri="{FF2B5EF4-FFF2-40B4-BE49-F238E27FC236}">
                <a16:creationId xmlns:a16="http://schemas.microsoft.com/office/drawing/2014/main" id="{6AB99E65-94E0-6C43-A939-DFF686E341E9}"/>
              </a:ext>
            </a:extLst>
          </p:cNvPr>
          <p:cNvSpPr txBox="1"/>
          <p:nvPr/>
        </p:nvSpPr>
        <p:spPr>
          <a:xfrm>
            <a:off x="5818896" y="1055953"/>
            <a:ext cx="6101254" cy="646331"/>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A Blockchain cloud architecture deployment for an industrial IoT use case</a:t>
            </a:r>
            <a:r>
              <a:rPr lang="en-US" altLang="zh-CN" b="1" baseline="30000" dirty="0">
                <a:latin typeface="微软雅黑" panose="020B0503020204020204" pitchFamily="34" charset="-122"/>
                <a:ea typeface="微软雅黑" panose="020B0503020204020204" pitchFamily="34" charset="-122"/>
              </a:rPr>
              <a:t>[7]</a:t>
            </a:r>
          </a:p>
        </p:txBody>
      </p:sp>
      <p:sp>
        <p:nvSpPr>
          <p:cNvPr id="15" name="文本框 14">
            <a:extLst>
              <a:ext uri="{FF2B5EF4-FFF2-40B4-BE49-F238E27FC236}">
                <a16:creationId xmlns:a16="http://schemas.microsoft.com/office/drawing/2014/main" id="{BA718925-1E3B-FC42-BD76-AC6B1FEA833E}"/>
              </a:ext>
            </a:extLst>
          </p:cNvPr>
          <p:cNvSpPr txBox="1"/>
          <p:nvPr/>
        </p:nvSpPr>
        <p:spPr>
          <a:xfrm>
            <a:off x="5818896" y="1635331"/>
            <a:ext cx="5943599" cy="1289905"/>
          </a:xfrm>
          <a:prstGeom prst="rect">
            <a:avLst/>
          </a:prstGeom>
          <a:noFill/>
        </p:spPr>
        <p:txBody>
          <a:bodyPr wrap="square">
            <a:spAutoFit/>
          </a:bodyPr>
          <a:lstStyle/>
          <a:p>
            <a:pPr algn="just">
              <a:lnSpc>
                <a:spcPct val="150000"/>
              </a:lnSpc>
            </a:pPr>
            <a:r>
              <a:rPr lang="zh-CN" altLang="en-US" dirty="0">
                <a:latin typeface="Microsoft YaHei" panose="020B0503020204020204" pitchFamily="34" charset="-122"/>
                <a:ea typeface="Microsoft YaHei" panose="020B0503020204020204" pitchFamily="34" charset="-122"/>
              </a:rPr>
              <a:t>在 </a:t>
            </a:r>
            <a:r>
              <a:rPr lang="en-US" altLang="zh-CN" dirty="0">
                <a:latin typeface="Microsoft YaHei" panose="020B0503020204020204" pitchFamily="34" charset="-122"/>
                <a:ea typeface="Microsoft YaHei" panose="020B0503020204020204" pitchFamily="34" charset="-122"/>
              </a:rPr>
              <a:t>Kubernetes </a:t>
            </a:r>
            <a:r>
              <a:rPr lang="zh-CN" altLang="en-US" dirty="0">
                <a:latin typeface="Microsoft YaHei" panose="020B0503020204020204" pitchFamily="34" charset="-122"/>
                <a:ea typeface="Microsoft YaHei" panose="020B0503020204020204" pitchFamily="34" charset="-122"/>
              </a:rPr>
              <a:t>中部署了分布式账本 </a:t>
            </a:r>
            <a:r>
              <a:rPr lang="en-US" altLang="zh-CN" dirty="0">
                <a:latin typeface="Microsoft YaHei" panose="020B0503020204020204" pitchFamily="34" charset="-122"/>
                <a:ea typeface="Microsoft YaHei" panose="020B0503020204020204" pitchFamily="34" charset="-122"/>
              </a:rPr>
              <a:t>Hyperledger Sawtooth, </a:t>
            </a:r>
            <a:r>
              <a:rPr lang="zh-CN" altLang="en-US" dirty="0">
                <a:latin typeface="Microsoft YaHei" panose="020B0503020204020204" pitchFamily="34" charset="-122"/>
                <a:ea typeface="Microsoft YaHei" panose="020B0503020204020204" pitchFamily="34" charset="-122"/>
              </a:rPr>
              <a:t>并运行了一个用例。他们旨在探讨该用例在真实场景云部署中的可行性和可扩展性</a:t>
            </a:r>
          </a:p>
        </p:txBody>
      </p:sp>
      <p:sp>
        <p:nvSpPr>
          <p:cNvPr id="17" name="文本框 16">
            <a:extLst>
              <a:ext uri="{FF2B5EF4-FFF2-40B4-BE49-F238E27FC236}">
                <a16:creationId xmlns:a16="http://schemas.microsoft.com/office/drawing/2014/main" id="{AF53615C-4676-7342-9A70-372C25582559}"/>
              </a:ext>
            </a:extLst>
          </p:cNvPr>
          <p:cNvSpPr txBox="1"/>
          <p:nvPr/>
        </p:nvSpPr>
        <p:spPr>
          <a:xfrm>
            <a:off x="5818896" y="4317290"/>
            <a:ext cx="6101254" cy="1705403"/>
          </a:xfrm>
          <a:prstGeom prst="rect">
            <a:avLst/>
          </a:prstGeom>
          <a:noFill/>
        </p:spPr>
        <p:txBody>
          <a:bodyPr wrap="square">
            <a:spAutoFit/>
          </a:bodyPr>
          <a:lstStyle/>
          <a:p>
            <a:pPr algn="just">
              <a:lnSpc>
                <a:spcPct val="150000"/>
              </a:lnSpc>
            </a:pPr>
            <a:r>
              <a:rPr lang="zh-CN" altLang="en-US" dirty="0">
                <a:latin typeface="Microsoft YaHei" panose="020B0503020204020204" pitchFamily="34" charset="-122"/>
                <a:ea typeface="Microsoft YaHei" panose="020B0503020204020204" pitchFamily="34" charset="-122"/>
              </a:rPr>
              <a:t>针对教育领域数据共享和信息欺骗的问题构建了一个高可用的教育联盟区块链平台</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并实现了基于</a:t>
            </a:r>
            <a:r>
              <a:rPr lang="en-US" altLang="zh-CN" dirty="0">
                <a:latin typeface="Microsoft YaHei" panose="020B0503020204020204" pitchFamily="34" charset="-122"/>
                <a:ea typeface="Microsoft YaHei" panose="020B0503020204020204" pitchFamily="34" charset="-122"/>
              </a:rPr>
              <a:t>Kubernetes</a:t>
            </a:r>
            <a:r>
              <a:rPr lang="zh-CN" altLang="en-US" dirty="0">
                <a:latin typeface="Microsoft YaHei" panose="020B0503020204020204" pitchFamily="34" charset="-122"/>
                <a:ea typeface="Microsoft YaHei" panose="020B0503020204020204" pitchFamily="34" charset="-122"/>
              </a:rPr>
              <a:t>的 </a:t>
            </a:r>
            <a:r>
              <a:rPr lang="en-US" altLang="zh-CN" dirty="0">
                <a:latin typeface="Microsoft YaHei" panose="020B0503020204020204" pitchFamily="34" charset="-122"/>
                <a:ea typeface="Microsoft YaHei" panose="020B0503020204020204" pitchFamily="34" charset="-122"/>
              </a:rPr>
              <a:t>Fabric</a:t>
            </a:r>
            <a:r>
              <a:rPr lang="zh-CN" altLang="en-US" dirty="0">
                <a:latin typeface="Microsoft YaHei" panose="020B0503020204020204" pitchFamily="34" charset="-122"/>
                <a:ea typeface="Microsoft YaHei" panose="020B0503020204020204" pitchFamily="34" charset="-122"/>
              </a:rPr>
              <a:t>部署</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实现了将链码 纳入 </a:t>
            </a:r>
            <a:r>
              <a:rPr lang="en-US" altLang="zh-CN" dirty="0">
                <a:latin typeface="Microsoft YaHei" panose="020B0503020204020204" pitchFamily="34" charset="-122"/>
                <a:ea typeface="Microsoft YaHei" panose="020B0503020204020204" pitchFamily="34" charset="-122"/>
              </a:rPr>
              <a:t>Kubernetes </a:t>
            </a:r>
            <a:r>
              <a:rPr lang="zh-CN" altLang="en-US" dirty="0">
                <a:latin typeface="Microsoft YaHei" panose="020B0503020204020204" pitchFamily="34" charset="-122"/>
                <a:ea typeface="Microsoft YaHei" panose="020B0503020204020204" pitchFamily="34" charset="-122"/>
              </a:rPr>
              <a:t>环境管理的目标</a:t>
            </a:r>
          </a:p>
        </p:txBody>
      </p:sp>
      <p:sp>
        <p:nvSpPr>
          <p:cNvPr id="19" name="文本框 18">
            <a:extLst>
              <a:ext uri="{FF2B5EF4-FFF2-40B4-BE49-F238E27FC236}">
                <a16:creationId xmlns:a16="http://schemas.microsoft.com/office/drawing/2014/main" id="{7DB19B34-A516-A54A-8EB3-6AABCBB9A0E1}"/>
              </a:ext>
            </a:extLst>
          </p:cNvPr>
          <p:cNvSpPr txBox="1"/>
          <p:nvPr/>
        </p:nvSpPr>
        <p:spPr>
          <a:xfrm>
            <a:off x="5818896" y="3593931"/>
            <a:ext cx="6101254" cy="646331"/>
          </a:xfrm>
          <a:prstGeom prst="rect">
            <a:avLst/>
          </a:prstGeom>
          <a:noFill/>
        </p:spPr>
        <p:txBody>
          <a:bodyPr wrap="square">
            <a:spAutoFit/>
          </a:bodyPr>
          <a:lstStyle/>
          <a:p>
            <a:r>
              <a:rPr lang="en-US" altLang="zh-CN" b="1" dirty="0" err="1">
                <a:latin typeface="微软雅黑" panose="020B0503020204020204" pitchFamily="34" charset="-122"/>
                <a:ea typeface="微软雅黑" panose="020B0503020204020204" pitchFamily="34" charset="-122"/>
              </a:rPr>
              <a:t>EduChain</a:t>
            </a:r>
            <a:r>
              <a:rPr lang="en-US" altLang="zh-CN" b="1" dirty="0">
                <a:latin typeface="微软雅黑" panose="020B0503020204020204" pitchFamily="34" charset="-122"/>
                <a:ea typeface="微软雅黑" panose="020B0503020204020204" pitchFamily="34" charset="-122"/>
              </a:rPr>
              <a:t>: A highly available education consortium blockchain platform based on Hyperledger Fabric</a:t>
            </a:r>
            <a:r>
              <a:rPr lang="en-US" altLang="zh-CN" b="1" baseline="30000" dirty="0">
                <a:latin typeface="微软雅黑" panose="020B0503020204020204" pitchFamily="34" charset="-122"/>
                <a:ea typeface="微软雅黑" panose="020B0503020204020204" pitchFamily="34" charset="-122"/>
              </a:rPr>
              <a:t>[8]</a:t>
            </a:r>
            <a:endParaRPr lang="zh-CN" altLang="en-US" b="1" baseline="300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6B607D86-E9FD-D246-AC33-5E3F599A7EA6}"/>
              </a:ext>
            </a:extLst>
          </p:cNvPr>
          <p:cNvPicPr>
            <a:picLocks noChangeAspect="1"/>
          </p:cNvPicPr>
          <p:nvPr/>
        </p:nvPicPr>
        <p:blipFill>
          <a:blip r:embed="rId4"/>
          <a:stretch>
            <a:fillRect/>
          </a:stretch>
        </p:blipFill>
        <p:spPr>
          <a:xfrm>
            <a:off x="947948" y="3341958"/>
            <a:ext cx="3693405" cy="2677375"/>
          </a:xfrm>
          <a:prstGeom prst="rect">
            <a:avLst/>
          </a:prstGeom>
        </p:spPr>
      </p:pic>
    </p:spTree>
    <p:extLst>
      <p:ext uri="{BB962C8B-B14F-4D97-AF65-F5344CB8AC3E}">
        <p14:creationId xmlns:p14="http://schemas.microsoft.com/office/powerpoint/2010/main" val="20239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8"/>
</p:tagLst>
</file>

<file path=ppt/theme/theme1.xml><?xml version="1.0" encoding="utf-8"?>
<a:theme xmlns:a="http://schemas.openxmlformats.org/drawingml/2006/main" name="Office 主题">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22887</TotalTime>
  <Words>4340</Words>
  <Application>Microsoft Macintosh PowerPoint</Application>
  <PresentationFormat>宽屏</PresentationFormat>
  <Paragraphs>737</Paragraphs>
  <Slides>20</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-apple-system</vt:lpstr>
      <vt:lpstr>等线</vt:lpstr>
      <vt:lpstr>KaiTi</vt:lpstr>
      <vt:lpstr>宋体</vt:lpstr>
      <vt:lpstr>宋体</vt:lpstr>
      <vt:lpstr>Microsoft YaHei</vt:lpstr>
      <vt:lpstr>Microsoft YaHei</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lastModifiedBy>1171067930@qq.com</cp:lastModifiedBy>
  <cp:revision>2002</cp:revision>
  <cp:lastPrinted>2018-10-24T01:30:06Z</cp:lastPrinted>
  <dcterms:created xsi:type="dcterms:W3CDTF">2015-10-24T01:57:14Z</dcterms:created>
  <dcterms:modified xsi:type="dcterms:W3CDTF">2022-01-10T15:26:34Z</dcterms:modified>
  <cp:category>第一PPT模板网-WWW.1PPT.COM</cp:category>
</cp:coreProperties>
</file>